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notesSlides/notesSlide1.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94" r:id="rId2"/>
    <p:sldId id="295" r:id="rId3"/>
    <p:sldId id="301" r:id="rId4"/>
    <p:sldId id="304" r:id="rId5"/>
    <p:sldId id="332" r:id="rId6"/>
    <p:sldId id="308" r:id="rId7"/>
    <p:sldId id="333" r:id="rId8"/>
    <p:sldId id="344" r:id="rId9"/>
    <p:sldId id="258" r:id="rId10"/>
    <p:sldId id="309" r:id="rId11"/>
    <p:sldId id="307" r:id="rId12"/>
    <p:sldId id="306" r:id="rId13"/>
    <p:sldId id="328" r:id="rId14"/>
    <p:sldId id="317" r:id="rId15"/>
    <p:sldId id="318" r:id="rId16"/>
    <p:sldId id="345" r:id="rId17"/>
    <p:sldId id="280" r:id="rId18"/>
    <p:sldId id="310" r:id="rId19"/>
    <p:sldId id="264" r:id="rId20"/>
    <p:sldId id="263" r:id="rId21"/>
    <p:sldId id="259" r:id="rId22"/>
    <p:sldId id="260" r:id="rId23"/>
    <p:sldId id="274" r:id="rId24"/>
    <p:sldId id="298" r:id="rId25"/>
    <p:sldId id="275" r:id="rId26"/>
    <p:sldId id="278" r:id="rId27"/>
    <p:sldId id="276" r:id="rId28"/>
    <p:sldId id="277" r:id="rId29"/>
    <p:sldId id="316" r:id="rId30"/>
    <p:sldId id="271" r:id="rId31"/>
    <p:sldId id="324" r:id="rId32"/>
    <p:sldId id="315" r:id="rId33"/>
    <p:sldId id="313" r:id="rId34"/>
    <p:sldId id="314" r:id="rId35"/>
    <p:sldId id="329" r:id="rId36"/>
    <p:sldId id="330" r:id="rId37"/>
    <p:sldId id="326" r:id="rId38"/>
    <p:sldId id="327" r:id="rId39"/>
    <p:sldId id="331" r:id="rId40"/>
    <p:sldId id="325" r:id="rId41"/>
    <p:sldId id="319" r:id="rId42"/>
    <p:sldId id="320" r:id="rId43"/>
    <p:sldId id="284" r:id="rId44"/>
    <p:sldId id="289" r:id="rId45"/>
    <p:sldId id="290" r:id="rId46"/>
    <p:sldId id="291" r:id="rId47"/>
    <p:sldId id="346" r:id="rId48"/>
    <p:sldId id="347" r:id="rId49"/>
    <p:sldId id="348" r:id="rId50"/>
    <p:sldId id="350" r:id="rId51"/>
    <p:sldId id="351" r:id="rId52"/>
    <p:sldId id="352" r:id="rId53"/>
    <p:sldId id="353"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59B85F-A6E2-43F5-88B9-087F4F441C26}" type="doc">
      <dgm:prSet loTypeId="urn:microsoft.com/office/officeart/2005/8/layout/radial4" loCatId="relationship" qsTypeId="urn:microsoft.com/office/officeart/2005/8/quickstyle/simple1" qsCatId="simple" csTypeId="urn:microsoft.com/office/officeart/2005/8/colors/accent0_1" csCatId="mainScheme" phldr="1"/>
      <dgm:spPr/>
      <dgm:t>
        <a:bodyPr/>
        <a:lstStyle/>
        <a:p>
          <a:endParaRPr lang="en-US"/>
        </a:p>
      </dgm:t>
    </dgm:pt>
    <dgm:pt modelId="{A3A1E79D-5723-4EB2-9C79-FE4E27FCD722}">
      <dgm:prSet phldrT="[Text]"/>
      <dgm:spPr>
        <a:solidFill>
          <a:srgbClr val="FFC000"/>
        </a:solidFill>
      </dgm:spPr>
      <dgm:t>
        <a:bodyPr/>
        <a:lstStyle/>
        <a:p>
          <a:r>
            <a:rPr lang="fa-IR" dirty="0" smtClean="0"/>
            <a:t>چیستی؟</a:t>
          </a:r>
          <a:endParaRPr lang="en-US" dirty="0"/>
        </a:p>
      </dgm:t>
    </dgm:pt>
    <dgm:pt modelId="{DA442AF1-D4E3-485F-8193-3EB2971CF537}" type="parTrans" cxnId="{DAE143C6-BE9C-4D81-A441-71A5E42E666B}">
      <dgm:prSet/>
      <dgm:spPr/>
      <dgm:t>
        <a:bodyPr/>
        <a:lstStyle/>
        <a:p>
          <a:endParaRPr lang="en-US"/>
        </a:p>
      </dgm:t>
    </dgm:pt>
    <dgm:pt modelId="{3C59F676-996C-4C90-81B8-5F01A2DCC6A2}" type="sibTrans" cxnId="{DAE143C6-BE9C-4D81-A441-71A5E42E666B}">
      <dgm:prSet/>
      <dgm:spPr/>
      <dgm:t>
        <a:bodyPr/>
        <a:lstStyle/>
        <a:p>
          <a:endParaRPr lang="en-US"/>
        </a:p>
      </dgm:t>
    </dgm:pt>
    <dgm:pt modelId="{0A1E8CD5-C12B-4F60-AB02-B8056C25F908}">
      <dgm:prSet phldrT="[Text]"/>
      <dgm:spPr/>
      <dgm:t>
        <a:bodyPr/>
        <a:lstStyle/>
        <a:p>
          <a:r>
            <a:rPr lang="fa-IR" dirty="0" smtClean="0"/>
            <a:t>روابط عمومی</a:t>
          </a:r>
          <a:endParaRPr lang="en-US" dirty="0"/>
        </a:p>
      </dgm:t>
    </dgm:pt>
    <dgm:pt modelId="{703B631B-E952-4D1F-8795-E27FD56D962B}" type="parTrans" cxnId="{ACEAFED2-766F-48FB-8FD5-A017CAADC0DB}">
      <dgm:prSet/>
      <dgm:spPr/>
      <dgm:t>
        <a:bodyPr/>
        <a:lstStyle/>
        <a:p>
          <a:endParaRPr lang="en-US"/>
        </a:p>
      </dgm:t>
    </dgm:pt>
    <dgm:pt modelId="{D89782FA-703A-4096-BFDB-606B64348715}" type="sibTrans" cxnId="{ACEAFED2-766F-48FB-8FD5-A017CAADC0DB}">
      <dgm:prSet/>
      <dgm:spPr/>
      <dgm:t>
        <a:bodyPr/>
        <a:lstStyle/>
        <a:p>
          <a:endParaRPr lang="en-US"/>
        </a:p>
      </dgm:t>
    </dgm:pt>
    <dgm:pt modelId="{8630E8D1-672D-4301-9F72-1861E077B3C3}">
      <dgm:prSet phldrT="[Text]"/>
      <dgm:spPr/>
      <dgm:t>
        <a:bodyPr/>
        <a:lstStyle/>
        <a:p>
          <a:r>
            <a:rPr lang="fa-IR" dirty="0" smtClean="0"/>
            <a:t>توسعه</a:t>
          </a:r>
          <a:endParaRPr lang="en-US" dirty="0"/>
        </a:p>
      </dgm:t>
    </dgm:pt>
    <dgm:pt modelId="{4F534F85-D1CA-42CB-AEC4-4832050D89EA}" type="parTrans" cxnId="{E12A34F4-9D01-4860-9960-3216858DDE3B}">
      <dgm:prSet/>
      <dgm:spPr/>
      <dgm:t>
        <a:bodyPr/>
        <a:lstStyle/>
        <a:p>
          <a:endParaRPr lang="en-US"/>
        </a:p>
      </dgm:t>
    </dgm:pt>
    <dgm:pt modelId="{AE3E020E-5FF7-48EE-906F-96E3A709D1DE}" type="sibTrans" cxnId="{E12A34F4-9D01-4860-9960-3216858DDE3B}">
      <dgm:prSet/>
      <dgm:spPr/>
      <dgm:t>
        <a:bodyPr/>
        <a:lstStyle/>
        <a:p>
          <a:endParaRPr lang="en-US"/>
        </a:p>
      </dgm:t>
    </dgm:pt>
    <dgm:pt modelId="{FA03A3D0-BD07-4465-A73C-D52A19836D2C}" type="pres">
      <dgm:prSet presAssocID="{D959B85F-A6E2-43F5-88B9-087F4F441C26}" presName="cycle" presStyleCnt="0">
        <dgm:presLayoutVars>
          <dgm:chMax val="1"/>
          <dgm:dir/>
          <dgm:animLvl val="ctr"/>
          <dgm:resizeHandles val="exact"/>
        </dgm:presLayoutVars>
      </dgm:prSet>
      <dgm:spPr/>
      <dgm:t>
        <a:bodyPr/>
        <a:lstStyle/>
        <a:p>
          <a:endParaRPr lang="en-US"/>
        </a:p>
      </dgm:t>
    </dgm:pt>
    <dgm:pt modelId="{C65D4161-241C-49A4-BABD-B743F4200320}" type="pres">
      <dgm:prSet presAssocID="{A3A1E79D-5723-4EB2-9C79-FE4E27FCD722}" presName="centerShape" presStyleLbl="node0" presStyleIdx="0" presStyleCnt="1"/>
      <dgm:spPr/>
      <dgm:t>
        <a:bodyPr/>
        <a:lstStyle/>
        <a:p>
          <a:endParaRPr lang="en-US"/>
        </a:p>
      </dgm:t>
    </dgm:pt>
    <dgm:pt modelId="{9340FDC4-CFC2-4B4F-8D25-48D6B3329992}" type="pres">
      <dgm:prSet presAssocID="{703B631B-E952-4D1F-8795-E27FD56D962B}" presName="parTrans" presStyleLbl="bgSibTrans2D1" presStyleIdx="0" presStyleCnt="2"/>
      <dgm:spPr/>
      <dgm:t>
        <a:bodyPr/>
        <a:lstStyle/>
        <a:p>
          <a:endParaRPr lang="en-US"/>
        </a:p>
      </dgm:t>
    </dgm:pt>
    <dgm:pt modelId="{90532E9D-AAFC-4041-A7AB-5DC9D9FB1D29}" type="pres">
      <dgm:prSet presAssocID="{0A1E8CD5-C12B-4F60-AB02-B8056C25F908}" presName="node" presStyleLbl="node1" presStyleIdx="0" presStyleCnt="2">
        <dgm:presLayoutVars>
          <dgm:bulletEnabled val="1"/>
        </dgm:presLayoutVars>
      </dgm:prSet>
      <dgm:spPr/>
      <dgm:t>
        <a:bodyPr/>
        <a:lstStyle/>
        <a:p>
          <a:endParaRPr lang="en-US"/>
        </a:p>
      </dgm:t>
    </dgm:pt>
    <dgm:pt modelId="{20708547-DD96-4A5B-AB8C-0F60EEDF1B73}" type="pres">
      <dgm:prSet presAssocID="{4F534F85-D1CA-42CB-AEC4-4832050D89EA}" presName="parTrans" presStyleLbl="bgSibTrans2D1" presStyleIdx="1" presStyleCnt="2"/>
      <dgm:spPr/>
      <dgm:t>
        <a:bodyPr/>
        <a:lstStyle/>
        <a:p>
          <a:endParaRPr lang="en-US"/>
        </a:p>
      </dgm:t>
    </dgm:pt>
    <dgm:pt modelId="{FAA08A14-850B-4A0A-9FE9-4C5502BC6D85}" type="pres">
      <dgm:prSet presAssocID="{8630E8D1-672D-4301-9F72-1861E077B3C3}" presName="node" presStyleLbl="node1" presStyleIdx="1" presStyleCnt="2">
        <dgm:presLayoutVars>
          <dgm:bulletEnabled val="1"/>
        </dgm:presLayoutVars>
      </dgm:prSet>
      <dgm:spPr/>
      <dgm:t>
        <a:bodyPr/>
        <a:lstStyle/>
        <a:p>
          <a:endParaRPr lang="en-US"/>
        </a:p>
      </dgm:t>
    </dgm:pt>
  </dgm:ptLst>
  <dgm:cxnLst>
    <dgm:cxn modelId="{A982BC0A-20EE-4B9B-836F-803E00BC8D88}" type="presOf" srcId="{A3A1E79D-5723-4EB2-9C79-FE4E27FCD722}" destId="{C65D4161-241C-49A4-BABD-B743F4200320}" srcOrd="0" destOrd="0" presId="urn:microsoft.com/office/officeart/2005/8/layout/radial4"/>
    <dgm:cxn modelId="{DAE143C6-BE9C-4D81-A441-71A5E42E666B}" srcId="{D959B85F-A6E2-43F5-88B9-087F4F441C26}" destId="{A3A1E79D-5723-4EB2-9C79-FE4E27FCD722}" srcOrd="0" destOrd="0" parTransId="{DA442AF1-D4E3-485F-8193-3EB2971CF537}" sibTransId="{3C59F676-996C-4C90-81B8-5F01A2DCC6A2}"/>
    <dgm:cxn modelId="{AE1A2297-93F0-459E-BC0A-5F487C3B99A6}" type="presOf" srcId="{703B631B-E952-4D1F-8795-E27FD56D962B}" destId="{9340FDC4-CFC2-4B4F-8D25-48D6B3329992}" srcOrd="0" destOrd="0" presId="urn:microsoft.com/office/officeart/2005/8/layout/radial4"/>
    <dgm:cxn modelId="{278C857F-D280-4639-A4F0-9208B3BC8966}" type="presOf" srcId="{8630E8D1-672D-4301-9F72-1861E077B3C3}" destId="{FAA08A14-850B-4A0A-9FE9-4C5502BC6D85}" srcOrd="0" destOrd="0" presId="urn:microsoft.com/office/officeart/2005/8/layout/radial4"/>
    <dgm:cxn modelId="{05CF1C8D-9EC2-414B-9B8A-159F72314501}" type="presOf" srcId="{D959B85F-A6E2-43F5-88B9-087F4F441C26}" destId="{FA03A3D0-BD07-4465-A73C-D52A19836D2C}" srcOrd="0" destOrd="0" presId="urn:microsoft.com/office/officeart/2005/8/layout/radial4"/>
    <dgm:cxn modelId="{A9FD1B9C-2EA2-47F8-8367-4021970C0A40}" type="presOf" srcId="{0A1E8CD5-C12B-4F60-AB02-B8056C25F908}" destId="{90532E9D-AAFC-4041-A7AB-5DC9D9FB1D29}" srcOrd="0" destOrd="0" presId="urn:microsoft.com/office/officeart/2005/8/layout/radial4"/>
    <dgm:cxn modelId="{ACEAFED2-766F-48FB-8FD5-A017CAADC0DB}" srcId="{A3A1E79D-5723-4EB2-9C79-FE4E27FCD722}" destId="{0A1E8CD5-C12B-4F60-AB02-B8056C25F908}" srcOrd="0" destOrd="0" parTransId="{703B631B-E952-4D1F-8795-E27FD56D962B}" sibTransId="{D89782FA-703A-4096-BFDB-606B64348715}"/>
    <dgm:cxn modelId="{71503B1A-DE46-4D2A-95DD-71851E40ECC0}" type="presOf" srcId="{4F534F85-D1CA-42CB-AEC4-4832050D89EA}" destId="{20708547-DD96-4A5B-AB8C-0F60EEDF1B73}" srcOrd="0" destOrd="0" presId="urn:microsoft.com/office/officeart/2005/8/layout/radial4"/>
    <dgm:cxn modelId="{E12A34F4-9D01-4860-9960-3216858DDE3B}" srcId="{A3A1E79D-5723-4EB2-9C79-FE4E27FCD722}" destId="{8630E8D1-672D-4301-9F72-1861E077B3C3}" srcOrd="1" destOrd="0" parTransId="{4F534F85-D1CA-42CB-AEC4-4832050D89EA}" sibTransId="{AE3E020E-5FF7-48EE-906F-96E3A709D1DE}"/>
    <dgm:cxn modelId="{60F75FA5-5767-42A0-9667-FFC855F30640}" type="presParOf" srcId="{FA03A3D0-BD07-4465-A73C-D52A19836D2C}" destId="{C65D4161-241C-49A4-BABD-B743F4200320}" srcOrd="0" destOrd="0" presId="urn:microsoft.com/office/officeart/2005/8/layout/radial4"/>
    <dgm:cxn modelId="{3E65B7A7-0777-4551-8982-CA8C04804697}" type="presParOf" srcId="{FA03A3D0-BD07-4465-A73C-D52A19836D2C}" destId="{9340FDC4-CFC2-4B4F-8D25-48D6B3329992}" srcOrd="1" destOrd="0" presId="urn:microsoft.com/office/officeart/2005/8/layout/radial4"/>
    <dgm:cxn modelId="{5B8D6024-B111-47E8-8946-CC7037A14398}" type="presParOf" srcId="{FA03A3D0-BD07-4465-A73C-D52A19836D2C}" destId="{90532E9D-AAFC-4041-A7AB-5DC9D9FB1D29}" srcOrd="2" destOrd="0" presId="urn:microsoft.com/office/officeart/2005/8/layout/radial4"/>
    <dgm:cxn modelId="{376FD4F0-CFFD-4675-9D4D-398FFE562FC0}" type="presParOf" srcId="{FA03A3D0-BD07-4465-A73C-D52A19836D2C}" destId="{20708547-DD96-4A5B-AB8C-0F60EEDF1B73}" srcOrd="3" destOrd="0" presId="urn:microsoft.com/office/officeart/2005/8/layout/radial4"/>
    <dgm:cxn modelId="{B9978F8B-C39A-4BD7-A026-01C92C8E42AF}" type="presParOf" srcId="{FA03A3D0-BD07-4465-A73C-D52A19836D2C}" destId="{FAA08A14-850B-4A0A-9FE9-4C5502BC6D85}" srcOrd="4" destOrd="0" presId="urn:microsoft.com/office/officeart/2005/8/layout/radial4"/>
  </dgm:cxnLst>
  <dgm:bg/>
  <dgm:whole/>
</dgm:dataModel>
</file>

<file path=ppt/diagrams/data2.xml><?xml version="1.0" encoding="utf-8"?>
<dgm:dataModel xmlns:dgm="http://schemas.openxmlformats.org/drawingml/2006/diagram" xmlns:a="http://schemas.openxmlformats.org/drawingml/2006/main">
  <dgm:ptLst>
    <dgm:pt modelId="{6FB871A0-D784-4350-8C51-F17AE35E0A78}" type="doc">
      <dgm:prSet loTypeId="urn:microsoft.com/office/officeart/2005/8/layout/matrix1" loCatId="matrix" qsTypeId="urn:microsoft.com/office/officeart/2005/8/quickstyle/simple3" qsCatId="simple" csTypeId="urn:microsoft.com/office/officeart/2005/8/colors/accent2_1" csCatId="accent2" phldr="1"/>
      <dgm:spPr/>
      <dgm:t>
        <a:bodyPr/>
        <a:lstStyle/>
        <a:p>
          <a:endParaRPr lang="en-US"/>
        </a:p>
      </dgm:t>
    </dgm:pt>
    <dgm:pt modelId="{703818FF-1C44-4958-B806-A88D2356FEC4}">
      <dgm:prSet phldrT="[Text]" custT="1"/>
      <dgm:spPr>
        <a:solidFill>
          <a:srgbClr val="FFC000"/>
        </a:solidFill>
      </dgm:spPr>
      <dgm:t>
        <a:bodyPr/>
        <a:lstStyle/>
        <a:p>
          <a:pPr algn="ctr" defTabSz="914400" rtl="1" eaLnBrk="1" latinLnBrk="0" hangingPunct="1">
            <a:spcBef>
              <a:spcPct val="0"/>
            </a:spcBef>
            <a:buNone/>
          </a:pPr>
          <a:r>
            <a:rPr lang="fa-IR" sz="4000" b="1" kern="1200" dirty="0" smtClean="0">
              <a:solidFill>
                <a:schemeClr val="bg1"/>
              </a:solidFill>
              <a:effectLst>
                <a:outerShdw blurRad="38100" dist="38100" dir="2700000" algn="tl">
                  <a:srgbClr val="000000">
                    <a:alpha val="43137"/>
                  </a:srgbClr>
                </a:outerShdw>
              </a:effectLst>
              <a:latin typeface="+mj-lt"/>
              <a:ea typeface="+mj-ea"/>
              <a:cs typeface="+mj-cs"/>
            </a:rPr>
            <a:t>ابعاد توسعه</a:t>
          </a:r>
          <a:endParaRPr lang="en-US" sz="4000" b="1" kern="1200" dirty="0">
            <a:solidFill>
              <a:schemeClr val="bg1"/>
            </a:solidFill>
            <a:effectLst>
              <a:outerShdw blurRad="38100" dist="38100" dir="2700000" algn="tl">
                <a:srgbClr val="000000">
                  <a:alpha val="43137"/>
                </a:srgbClr>
              </a:outerShdw>
            </a:effectLst>
            <a:latin typeface="+mj-lt"/>
            <a:ea typeface="+mj-ea"/>
            <a:cs typeface="+mj-cs"/>
          </a:endParaRPr>
        </a:p>
      </dgm:t>
    </dgm:pt>
    <dgm:pt modelId="{2B6CD7DB-B39F-4B35-B6B3-67DA64DAE3B4}" type="parTrans" cxnId="{3D766CF6-904F-4D60-B98F-383A27D58E76}">
      <dgm:prSet/>
      <dgm:spPr/>
      <dgm:t>
        <a:bodyPr/>
        <a:lstStyle/>
        <a:p>
          <a:endParaRPr lang="en-US"/>
        </a:p>
      </dgm:t>
    </dgm:pt>
    <dgm:pt modelId="{AD897532-110C-49A6-8A13-6522D1D12126}" type="sibTrans" cxnId="{3D766CF6-904F-4D60-B98F-383A27D58E76}">
      <dgm:prSet/>
      <dgm:spPr/>
      <dgm:t>
        <a:bodyPr/>
        <a:lstStyle/>
        <a:p>
          <a:endParaRPr lang="en-US"/>
        </a:p>
      </dgm:t>
    </dgm:pt>
    <dgm:pt modelId="{FC5C3F70-FFCD-478A-B6E1-060170D8F487}">
      <dgm:prSet phldrT="[Text]"/>
      <dgm:spPr/>
      <dgm:t>
        <a:bodyPr/>
        <a:lstStyle/>
        <a:p>
          <a:r>
            <a:rPr lang="fa-IR" dirty="0" smtClean="0"/>
            <a:t>اجتماعی</a:t>
          </a:r>
          <a:endParaRPr lang="en-US" dirty="0"/>
        </a:p>
      </dgm:t>
    </dgm:pt>
    <dgm:pt modelId="{F7C027C7-4471-440E-A818-3A33281BD81E}" type="parTrans" cxnId="{F6605E6D-1B3D-4707-A554-68E80F42C9A1}">
      <dgm:prSet/>
      <dgm:spPr/>
      <dgm:t>
        <a:bodyPr/>
        <a:lstStyle/>
        <a:p>
          <a:endParaRPr lang="en-US"/>
        </a:p>
      </dgm:t>
    </dgm:pt>
    <dgm:pt modelId="{8F0191D6-EB6C-42AB-B3A5-3797A8F4A8B0}" type="sibTrans" cxnId="{F6605E6D-1B3D-4707-A554-68E80F42C9A1}">
      <dgm:prSet/>
      <dgm:spPr/>
      <dgm:t>
        <a:bodyPr/>
        <a:lstStyle/>
        <a:p>
          <a:endParaRPr lang="en-US"/>
        </a:p>
      </dgm:t>
    </dgm:pt>
    <dgm:pt modelId="{4F25E034-0C71-4314-A995-5D3F59C88E92}">
      <dgm:prSet phldrT="[Text]"/>
      <dgm:spPr/>
      <dgm:t>
        <a:bodyPr/>
        <a:lstStyle/>
        <a:p>
          <a:r>
            <a:rPr lang="fa-IR" dirty="0" smtClean="0"/>
            <a:t>اقتصادی</a:t>
          </a:r>
          <a:endParaRPr lang="en-US" dirty="0"/>
        </a:p>
      </dgm:t>
    </dgm:pt>
    <dgm:pt modelId="{1D7A1E3F-1A56-451C-BF50-9EA1C8AD5267}" type="parTrans" cxnId="{9965AFB5-B834-41FA-A1C5-DB647A8DDFEC}">
      <dgm:prSet/>
      <dgm:spPr/>
      <dgm:t>
        <a:bodyPr/>
        <a:lstStyle/>
        <a:p>
          <a:endParaRPr lang="en-US"/>
        </a:p>
      </dgm:t>
    </dgm:pt>
    <dgm:pt modelId="{A5B8FAE1-7393-47D9-A9F3-4FEAB609CEB2}" type="sibTrans" cxnId="{9965AFB5-B834-41FA-A1C5-DB647A8DDFEC}">
      <dgm:prSet/>
      <dgm:spPr/>
      <dgm:t>
        <a:bodyPr/>
        <a:lstStyle/>
        <a:p>
          <a:endParaRPr lang="en-US"/>
        </a:p>
      </dgm:t>
    </dgm:pt>
    <dgm:pt modelId="{1917ACD1-3571-4DC8-A4B5-6F57C001CA44}">
      <dgm:prSet phldrT="[Text]"/>
      <dgm:spPr/>
      <dgm:t>
        <a:bodyPr/>
        <a:lstStyle/>
        <a:p>
          <a:r>
            <a:rPr lang="fa-IR" dirty="0" smtClean="0"/>
            <a:t>فرهنگی</a:t>
          </a:r>
          <a:endParaRPr lang="en-US" dirty="0"/>
        </a:p>
      </dgm:t>
    </dgm:pt>
    <dgm:pt modelId="{C32959B6-B916-44F7-A2C8-4878658FE45E}" type="parTrans" cxnId="{FA437759-D5FF-4294-BF6F-1138D5DB31CA}">
      <dgm:prSet/>
      <dgm:spPr/>
      <dgm:t>
        <a:bodyPr/>
        <a:lstStyle/>
        <a:p>
          <a:endParaRPr lang="en-US"/>
        </a:p>
      </dgm:t>
    </dgm:pt>
    <dgm:pt modelId="{2A814408-5B4C-43BA-9246-A4579606908C}" type="sibTrans" cxnId="{FA437759-D5FF-4294-BF6F-1138D5DB31CA}">
      <dgm:prSet/>
      <dgm:spPr/>
      <dgm:t>
        <a:bodyPr/>
        <a:lstStyle/>
        <a:p>
          <a:endParaRPr lang="en-US"/>
        </a:p>
      </dgm:t>
    </dgm:pt>
    <dgm:pt modelId="{DCFE8F2E-0D7C-4799-BF6E-B149FE026AF3}">
      <dgm:prSet phldrT="[Text]"/>
      <dgm:spPr/>
      <dgm:t>
        <a:bodyPr/>
        <a:lstStyle/>
        <a:p>
          <a:r>
            <a:rPr lang="fa-IR" dirty="0" smtClean="0"/>
            <a:t>سیاسی</a:t>
          </a:r>
          <a:endParaRPr lang="en-US" dirty="0"/>
        </a:p>
      </dgm:t>
    </dgm:pt>
    <dgm:pt modelId="{7DBB33C1-776B-4FFC-8F96-4B3B580993FA}" type="parTrans" cxnId="{5A5F008E-4570-46ED-B78E-812A45A1D17C}">
      <dgm:prSet/>
      <dgm:spPr/>
      <dgm:t>
        <a:bodyPr/>
        <a:lstStyle/>
        <a:p>
          <a:endParaRPr lang="en-US"/>
        </a:p>
      </dgm:t>
    </dgm:pt>
    <dgm:pt modelId="{970DD8F5-CC75-4D1C-9117-E627E5824F4E}" type="sibTrans" cxnId="{5A5F008E-4570-46ED-B78E-812A45A1D17C}">
      <dgm:prSet/>
      <dgm:spPr/>
      <dgm:t>
        <a:bodyPr/>
        <a:lstStyle/>
        <a:p>
          <a:endParaRPr lang="en-US"/>
        </a:p>
      </dgm:t>
    </dgm:pt>
    <dgm:pt modelId="{A9171A35-7169-43C6-BAD6-E6E84428DA3F}" type="pres">
      <dgm:prSet presAssocID="{6FB871A0-D784-4350-8C51-F17AE35E0A78}" presName="diagram" presStyleCnt="0">
        <dgm:presLayoutVars>
          <dgm:chMax val="1"/>
          <dgm:dir/>
          <dgm:animLvl val="ctr"/>
          <dgm:resizeHandles val="exact"/>
        </dgm:presLayoutVars>
      </dgm:prSet>
      <dgm:spPr/>
      <dgm:t>
        <a:bodyPr/>
        <a:lstStyle/>
        <a:p>
          <a:endParaRPr lang="en-US"/>
        </a:p>
      </dgm:t>
    </dgm:pt>
    <dgm:pt modelId="{E18EF679-9DAA-439E-82C6-9ADE32DC362D}" type="pres">
      <dgm:prSet presAssocID="{6FB871A0-D784-4350-8C51-F17AE35E0A78}" presName="matrix" presStyleCnt="0"/>
      <dgm:spPr/>
    </dgm:pt>
    <dgm:pt modelId="{F2DD286B-8B90-44E0-B613-889ADB7107AE}" type="pres">
      <dgm:prSet presAssocID="{6FB871A0-D784-4350-8C51-F17AE35E0A78}" presName="tile1" presStyleLbl="node1" presStyleIdx="0" presStyleCnt="4"/>
      <dgm:spPr/>
      <dgm:t>
        <a:bodyPr/>
        <a:lstStyle/>
        <a:p>
          <a:endParaRPr lang="en-US"/>
        </a:p>
      </dgm:t>
    </dgm:pt>
    <dgm:pt modelId="{DC02E459-0F7A-48B0-BE2C-1DB8E23604C1}" type="pres">
      <dgm:prSet presAssocID="{6FB871A0-D784-4350-8C51-F17AE35E0A78}" presName="tile1text" presStyleLbl="node1" presStyleIdx="0" presStyleCnt="4">
        <dgm:presLayoutVars>
          <dgm:chMax val="0"/>
          <dgm:chPref val="0"/>
          <dgm:bulletEnabled val="1"/>
        </dgm:presLayoutVars>
      </dgm:prSet>
      <dgm:spPr/>
      <dgm:t>
        <a:bodyPr/>
        <a:lstStyle/>
        <a:p>
          <a:endParaRPr lang="en-US"/>
        </a:p>
      </dgm:t>
    </dgm:pt>
    <dgm:pt modelId="{1AC56EEE-36FA-45EB-815C-ACFBADCB48C3}" type="pres">
      <dgm:prSet presAssocID="{6FB871A0-D784-4350-8C51-F17AE35E0A78}" presName="tile2" presStyleLbl="node1" presStyleIdx="1" presStyleCnt="4"/>
      <dgm:spPr/>
      <dgm:t>
        <a:bodyPr/>
        <a:lstStyle/>
        <a:p>
          <a:endParaRPr lang="en-US"/>
        </a:p>
      </dgm:t>
    </dgm:pt>
    <dgm:pt modelId="{D3D8A51A-1B02-4ED0-8A39-A0556D0A6DE2}" type="pres">
      <dgm:prSet presAssocID="{6FB871A0-D784-4350-8C51-F17AE35E0A78}" presName="tile2text" presStyleLbl="node1" presStyleIdx="1" presStyleCnt="4">
        <dgm:presLayoutVars>
          <dgm:chMax val="0"/>
          <dgm:chPref val="0"/>
          <dgm:bulletEnabled val="1"/>
        </dgm:presLayoutVars>
      </dgm:prSet>
      <dgm:spPr/>
      <dgm:t>
        <a:bodyPr/>
        <a:lstStyle/>
        <a:p>
          <a:endParaRPr lang="en-US"/>
        </a:p>
      </dgm:t>
    </dgm:pt>
    <dgm:pt modelId="{04D9BFD4-4164-4CEA-A5B4-27B835420BEA}" type="pres">
      <dgm:prSet presAssocID="{6FB871A0-D784-4350-8C51-F17AE35E0A78}" presName="tile3" presStyleLbl="node1" presStyleIdx="2" presStyleCnt="4"/>
      <dgm:spPr/>
      <dgm:t>
        <a:bodyPr/>
        <a:lstStyle/>
        <a:p>
          <a:endParaRPr lang="en-US"/>
        </a:p>
      </dgm:t>
    </dgm:pt>
    <dgm:pt modelId="{A7B2B272-AC0D-40EA-80BD-D0307F010212}" type="pres">
      <dgm:prSet presAssocID="{6FB871A0-D784-4350-8C51-F17AE35E0A78}" presName="tile3text" presStyleLbl="node1" presStyleIdx="2" presStyleCnt="4">
        <dgm:presLayoutVars>
          <dgm:chMax val="0"/>
          <dgm:chPref val="0"/>
          <dgm:bulletEnabled val="1"/>
        </dgm:presLayoutVars>
      </dgm:prSet>
      <dgm:spPr/>
      <dgm:t>
        <a:bodyPr/>
        <a:lstStyle/>
        <a:p>
          <a:endParaRPr lang="en-US"/>
        </a:p>
      </dgm:t>
    </dgm:pt>
    <dgm:pt modelId="{82EAE274-DBBF-45CF-A52B-DACF84EF4934}" type="pres">
      <dgm:prSet presAssocID="{6FB871A0-D784-4350-8C51-F17AE35E0A78}" presName="tile4" presStyleLbl="node1" presStyleIdx="3" presStyleCnt="4"/>
      <dgm:spPr/>
      <dgm:t>
        <a:bodyPr/>
        <a:lstStyle/>
        <a:p>
          <a:endParaRPr lang="en-US"/>
        </a:p>
      </dgm:t>
    </dgm:pt>
    <dgm:pt modelId="{7A503860-09C7-4313-AE57-94AEF5221534}" type="pres">
      <dgm:prSet presAssocID="{6FB871A0-D784-4350-8C51-F17AE35E0A78}" presName="tile4text" presStyleLbl="node1" presStyleIdx="3" presStyleCnt="4">
        <dgm:presLayoutVars>
          <dgm:chMax val="0"/>
          <dgm:chPref val="0"/>
          <dgm:bulletEnabled val="1"/>
        </dgm:presLayoutVars>
      </dgm:prSet>
      <dgm:spPr/>
      <dgm:t>
        <a:bodyPr/>
        <a:lstStyle/>
        <a:p>
          <a:endParaRPr lang="en-US"/>
        </a:p>
      </dgm:t>
    </dgm:pt>
    <dgm:pt modelId="{E609A5A5-A5D7-45AE-AE00-CA7B0D9EBCCA}" type="pres">
      <dgm:prSet presAssocID="{6FB871A0-D784-4350-8C51-F17AE35E0A78}" presName="centerTile" presStyleLbl="fgShp" presStyleIdx="0" presStyleCnt="1" custScaleX="137255">
        <dgm:presLayoutVars>
          <dgm:chMax val="0"/>
          <dgm:chPref val="0"/>
        </dgm:presLayoutVars>
      </dgm:prSet>
      <dgm:spPr/>
      <dgm:t>
        <a:bodyPr/>
        <a:lstStyle/>
        <a:p>
          <a:endParaRPr lang="en-US"/>
        </a:p>
      </dgm:t>
    </dgm:pt>
  </dgm:ptLst>
  <dgm:cxnLst>
    <dgm:cxn modelId="{E84BADB2-D46D-4936-90C1-5379DC79A89C}" type="presOf" srcId="{4F25E034-0C71-4314-A995-5D3F59C88E92}" destId="{D3D8A51A-1B02-4ED0-8A39-A0556D0A6DE2}" srcOrd="1" destOrd="0" presId="urn:microsoft.com/office/officeart/2005/8/layout/matrix1"/>
    <dgm:cxn modelId="{D8266BF3-C639-4AA3-B832-A6F1ED5B3C74}" type="presOf" srcId="{DCFE8F2E-0D7C-4799-BF6E-B149FE026AF3}" destId="{7A503860-09C7-4313-AE57-94AEF5221534}" srcOrd="1" destOrd="0" presId="urn:microsoft.com/office/officeart/2005/8/layout/matrix1"/>
    <dgm:cxn modelId="{9965AFB5-B834-41FA-A1C5-DB647A8DDFEC}" srcId="{703818FF-1C44-4958-B806-A88D2356FEC4}" destId="{4F25E034-0C71-4314-A995-5D3F59C88E92}" srcOrd="1" destOrd="0" parTransId="{1D7A1E3F-1A56-451C-BF50-9EA1C8AD5267}" sibTransId="{A5B8FAE1-7393-47D9-A9F3-4FEAB609CEB2}"/>
    <dgm:cxn modelId="{FA437759-D5FF-4294-BF6F-1138D5DB31CA}" srcId="{703818FF-1C44-4958-B806-A88D2356FEC4}" destId="{1917ACD1-3571-4DC8-A4B5-6F57C001CA44}" srcOrd="2" destOrd="0" parTransId="{C32959B6-B916-44F7-A2C8-4878658FE45E}" sibTransId="{2A814408-5B4C-43BA-9246-A4579606908C}"/>
    <dgm:cxn modelId="{E6069567-91F1-41E2-B17D-D7E728A211AE}" type="presOf" srcId="{1917ACD1-3571-4DC8-A4B5-6F57C001CA44}" destId="{04D9BFD4-4164-4CEA-A5B4-27B835420BEA}" srcOrd="0" destOrd="0" presId="urn:microsoft.com/office/officeart/2005/8/layout/matrix1"/>
    <dgm:cxn modelId="{5A5F008E-4570-46ED-B78E-812A45A1D17C}" srcId="{703818FF-1C44-4958-B806-A88D2356FEC4}" destId="{DCFE8F2E-0D7C-4799-BF6E-B149FE026AF3}" srcOrd="3" destOrd="0" parTransId="{7DBB33C1-776B-4FFC-8F96-4B3B580993FA}" sibTransId="{970DD8F5-CC75-4D1C-9117-E627E5824F4E}"/>
    <dgm:cxn modelId="{250B2368-982B-43BA-B7EF-3DDC88A1CC8D}" type="presOf" srcId="{4F25E034-0C71-4314-A995-5D3F59C88E92}" destId="{1AC56EEE-36FA-45EB-815C-ACFBADCB48C3}" srcOrd="0" destOrd="0" presId="urn:microsoft.com/office/officeart/2005/8/layout/matrix1"/>
    <dgm:cxn modelId="{664CEC97-FBF4-4C08-B9A7-AF6E362FCEF2}" type="presOf" srcId="{703818FF-1C44-4958-B806-A88D2356FEC4}" destId="{E609A5A5-A5D7-45AE-AE00-CA7B0D9EBCCA}" srcOrd="0" destOrd="0" presId="urn:microsoft.com/office/officeart/2005/8/layout/matrix1"/>
    <dgm:cxn modelId="{A6DD0444-F942-4A36-9935-1EAE12B03684}" type="presOf" srcId="{FC5C3F70-FFCD-478A-B6E1-060170D8F487}" destId="{F2DD286B-8B90-44E0-B613-889ADB7107AE}" srcOrd="0" destOrd="0" presId="urn:microsoft.com/office/officeart/2005/8/layout/matrix1"/>
    <dgm:cxn modelId="{38611157-248A-4733-B518-8B8147A0F920}" type="presOf" srcId="{6FB871A0-D784-4350-8C51-F17AE35E0A78}" destId="{A9171A35-7169-43C6-BAD6-E6E84428DA3F}" srcOrd="0" destOrd="0" presId="urn:microsoft.com/office/officeart/2005/8/layout/matrix1"/>
    <dgm:cxn modelId="{F6605E6D-1B3D-4707-A554-68E80F42C9A1}" srcId="{703818FF-1C44-4958-B806-A88D2356FEC4}" destId="{FC5C3F70-FFCD-478A-B6E1-060170D8F487}" srcOrd="0" destOrd="0" parTransId="{F7C027C7-4471-440E-A818-3A33281BD81E}" sibTransId="{8F0191D6-EB6C-42AB-B3A5-3797A8F4A8B0}"/>
    <dgm:cxn modelId="{DC190BDB-C1C2-422B-8E5B-C417CA74F0E3}" type="presOf" srcId="{1917ACD1-3571-4DC8-A4B5-6F57C001CA44}" destId="{A7B2B272-AC0D-40EA-80BD-D0307F010212}" srcOrd="1" destOrd="0" presId="urn:microsoft.com/office/officeart/2005/8/layout/matrix1"/>
    <dgm:cxn modelId="{A6752D1F-B2D9-4ABF-B65D-176A2E4825C1}" type="presOf" srcId="{DCFE8F2E-0D7C-4799-BF6E-B149FE026AF3}" destId="{82EAE274-DBBF-45CF-A52B-DACF84EF4934}" srcOrd="0" destOrd="0" presId="urn:microsoft.com/office/officeart/2005/8/layout/matrix1"/>
    <dgm:cxn modelId="{3D766CF6-904F-4D60-B98F-383A27D58E76}" srcId="{6FB871A0-D784-4350-8C51-F17AE35E0A78}" destId="{703818FF-1C44-4958-B806-A88D2356FEC4}" srcOrd="0" destOrd="0" parTransId="{2B6CD7DB-B39F-4B35-B6B3-67DA64DAE3B4}" sibTransId="{AD897532-110C-49A6-8A13-6522D1D12126}"/>
    <dgm:cxn modelId="{0CE79E89-9F7C-4848-8658-C9B1B40D30EA}" type="presOf" srcId="{FC5C3F70-FFCD-478A-B6E1-060170D8F487}" destId="{DC02E459-0F7A-48B0-BE2C-1DB8E23604C1}" srcOrd="1" destOrd="0" presId="urn:microsoft.com/office/officeart/2005/8/layout/matrix1"/>
    <dgm:cxn modelId="{D2F32A82-7490-418F-9E7C-1A72F97648C3}" type="presParOf" srcId="{A9171A35-7169-43C6-BAD6-E6E84428DA3F}" destId="{E18EF679-9DAA-439E-82C6-9ADE32DC362D}" srcOrd="0" destOrd="0" presId="urn:microsoft.com/office/officeart/2005/8/layout/matrix1"/>
    <dgm:cxn modelId="{A95FFA25-DDFD-4F66-85D0-AD108652AC1B}" type="presParOf" srcId="{E18EF679-9DAA-439E-82C6-9ADE32DC362D}" destId="{F2DD286B-8B90-44E0-B613-889ADB7107AE}" srcOrd="0" destOrd="0" presId="urn:microsoft.com/office/officeart/2005/8/layout/matrix1"/>
    <dgm:cxn modelId="{FBC9D94B-E2AC-4F29-8A7B-10E6106F3FC7}" type="presParOf" srcId="{E18EF679-9DAA-439E-82C6-9ADE32DC362D}" destId="{DC02E459-0F7A-48B0-BE2C-1DB8E23604C1}" srcOrd="1" destOrd="0" presId="urn:microsoft.com/office/officeart/2005/8/layout/matrix1"/>
    <dgm:cxn modelId="{E5DB3B27-CA7C-4D8B-AD53-8A1EABA00DEE}" type="presParOf" srcId="{E18EF679-9DAA-439E-82C6-9ADE32DC362D}" destId="{1AC56EEE-36FA-45EB-815C-ACFBADCB48C3}" srcOrd="2" destOrd="0" presId="urn:microsoft.com/office/officeart/2005/8/layout/matrix1"/>
    <dgm:cxn modelId="{AFA2B043-D8EA-4A60-A5D7-75626ABEDAA9}" type="presParOf" srcId="{E18EF679-9DAA-439E-82C6-9ADE32DC362D}" destId="{D3D8A51A-1B02-4ED0-8A39-A0556D0A6DE2}" srcOrd="3" destOrd="0" presId="urn:microsoft.com/office/officeart/2005/8/layout/matrix1"/>
    <dgm:cxn modelId="{FA067FA8-A776-433C-B984-A09A8D8DA52F}" type="presParOf" srcId="{E18EF679-9DAA-439E-82C6-9ADE32DC362D}" destId="{04D9BFD4-4164-4CEA-A5B4-27B835420BEA}" srcOrd="4" destOrd="0" presId="urn:microsoft.com/office/officeart/2005/8/layout/matrix1"/>
    <dgm:cxn modelId="{8CA2C935-194F-4702-A0B7-E15A6A1D574F}" type="presParOf" srcId="{E18EF679-9DAA-439E-82C6-9ADE32DC362D}" destId="{A7B2B272-AC0D-40EA-80BD-D0307F010212}" srcOrd="5" destOrd="0" presId="urn:microsoft.com/office/officeart/2005/8/layout/matrix1"/>
    <dgm:cxn modelId="{048852B1-FB00-4DA0-A045-065364C56469}" type="presParOf" srcId="{E18EF679-9DAA-439E-82C6-9ADE32DC362D}" destId="{82EAE274-DBBF-45CF-A52B-DACF84EF4934}" srcOrd="6" destOrd="0" presId="urn:microsoft.com/office/officeart/2005/8/layout/matrix1"/>
    <dgm:cxn modelId="{2787A6C3-F638-4EEE-831E-7E831E7A37D6}" type="presParOf" srcId="{E18EF679-9DAA-439E-82C6-9ADE32DC362D}" destId="{7A503860-09C7-4313-AE57-94AEF5221534}" srcOrd="7" destOrd="0" presId="urn:microsoft.com/office/officeart/2005/8/layout/matrix1"/>
    <dgm:cxn modelId="{6D85CF80-7F72-4B60-A94B-9ED49A516D74}" type="presParOf" srcId="{A9171A35-7169-43C6-BAD6-E6E84428DA3F}" destId="{E609A5A5-A5D7-45AE-AE00-CA7B0D9EBCCA}"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D04230-4BED-45D5-B0A2-BE865DD34204}" type="doc">
      <dgm:prSet loTypeId="urn:microsoft.com/office/officeart/2005/8/layout/radial4" loCatId="relationship" qsTypeId="urn:microsoft.com/office/officeart/2005/8/quickstyle/simple1" qsCatId="simple" csTypeId="urn:microsoft.com/office/officeart/2005/8/colors/accent0_1" csCatId="mainScheme" phldr="1"/>
      <dgm:spPr/>
      <dgm:t>
        <a:bodyPr/>
        <a:lstStyle/>
        <a:p>
          <a:endParaRPr lang="en-US"/>
        </a:p>
      </dgm:t>
    </dgm:pt>
    <dgm:pt modelId="{294BBEF6-BE62-4826-BB14-5F2EB9F5607F}">
      <dgm:prSet phldrT="[Text]"/>
      <dgm:spPr>
        <a:solidFill>
          <a:srgbClr val="00B0F0"/>
        </a:solidFill>
      </dgm:spPr>
      <dgm:t>
        <a:bodyPr/>
        <a:lstStyle/>
        <a:p>
          <a:r>
            <a:rPr lang="fa-IR" dirty="0" smtClean="0"/>
            <a:t>توسعه یافتگی</a:t>
          </a:r>
          <a:endParaRPr lang="en-US" dirty="0"/>
        </a:p>
      </dgm:t>
    </dgm:pt>
    <dgm:pt modelId="{C4D1E39A-B905-490A-AB08-92A2BFFDF5C8}" type="parTrans" cxnId="{DF4B6D10-5C42-40B2-9D0D-BDA50E0F31EA}">
      <dgm:prSet/>
      <dgm:spPr/>
      <dgm:t>
        <a:bodyPr/>
        <a:lstStyle/>
        <a:p>
          <a:endParaRPr lang="en-US"/>
        </a:p>
      </dgm:t>
    </dgm:pt>
    <dgm:pt modelId="{D553F36D-915D-4766-BD32-B34292A3ED14}" type="sibTrans" cxnId="{DF4B6D10-5C42-40B2-9D0D-BDA50E0F31EA}">
      <dgm:prSet/>
      <dgm:spPr/>
      <dgm:t>
        <a:bodyPr/>
        <a:lstStyle/>
        <a:p>
          <a:endParaRPr lang="en-US"/>
        </a:p>
      </dgm:t>
    </dgm:pt>
    <dgm:pt modelId="{BC2B66C4-DF0C-4517-89C1-71F6E17AAD9E}">
      <dgm:prSet phldrT="[Text]"/>
      <dgm:spPr/>
      <dgm:t>
        <a:bodyPr/>
        <a:lstStyle/>
        <a:p>
          <a:r>
            <a:rPr lang="fa-IR" dirty="0" smtClean="0"/>
            <a:t>جامعه مدنی</a:t>
          </a:r>
          <a:endParaRPr lang="en-US" dirty="0"/>
        </a:p>
      </dgm:t>
    </dgm:pt>
    <dgm:pt modelId="{619A79CE-2F9D-46FC-9A9D-A767C487C8D6}" type="parTrans" cxnId="{AE2C5FC0-03C3-4EC4-B362-0D7C409279BF}">
      <dgm:prSet/>
      <dgm:spPr/>
      <dgm:t>
        <a:bodyPr/>
        <a:lstStyle/>
        <a:p>
          <a:endParaRPr lang="en-US"/>
        </a:p>
      </dgm:t>
    </dgm:pt>
    <dgm:pt modelId="{D61F699C-15D0-45CA-B8DF-CCBED0AB963A}" type="sibTrans" cxnId="{AE2C5FC0-03C3-4EC4-B362-0D7C409279BF}">
      <dgm:prSet/>
      <dgm:spPr/>
      <dgm:t>
        <a:bodyPr/>
        <a:lstStyle/>
        <a:p>
          <a:endParaRPr lang="en-US"/>
        </a:p>
      </dgm:t>
    </dgm:pt>
    <dgm:pt modelId="{79570EF2-437A-4B57-BD25-C09C8FF560B2}">
      <dgm:prSet phldrT="[Text]"/>
      <dgm:spPr/>
      <dgm:t>
        <a:bodyPr/>
        <a:lstStyle/>
        <a:p>
          <a:r>
            <a:rPr lang="fa-IR" dirty="0" smtClean="0"/>
            <a:t>جامعه مدرن</a:t>
          </a:r>
          <a:endParaRPr lang="en-US" dirty="0"/>
        </a:p>
      </dgm:t>
    </dgm:pt>
    <dgm:pt modelId="{19A9233D-734B-4F65-98F3-FD365BD3E30E}" type="parTrans" cxnId="{30A8E158-3FFE-43E1-81DA-658295925B44}">
      <dgm:prSet/>
      <dgm:spPr/>
      <dgm:t>
        <a:bodyPr/>
        <a:lstStyle/>
        <a:p>
          <a:endParaRPr lang="en-US"/>
        </a:p>
      </dgm:t>
    </dgm:pt>
    <dgm:pt modelId="{6566CFFF-306A-4404-B54C-01820506FB22}" type="sibTrans" cxnId="{30A8E158-3FFE-43E1-81DA-658295925B44}">
      <dgm:prSet/>
      <dgm:spPr/>
      <dgm:t>
        <a:bodyPr/>
        <a:lstStyle/>
        <a:p>
          <a:endParaRPr lang="en-US"/>
        </a:p>
      </dgm:t>
    </dgm:pt>
    <dgm:pt modelId="{B8E46C7C-309B-4B2C-9018-1C65EA149B96}" type="pres">
      <dgm:prSet presAssocID="{8AD04230-4BED-45D5-B0A2-BE865DD34204}" presName="cycle" presStyleCnt="0">
        <dgm:presLayoutVars>
          <dgm:chMax val="1"/>
          <dgm:dir/>
          <dgm:animLvl val="ctr"/>
          <dgm:resizeHandles val="exact"/>
        </dgm:presLayoutVars>
      </dgm:prSet>
      <dgm:spPr/>
      <dgm:t>
        <a:bodyPr/>
        <a:lstStyle/>
        <a:p>
          <a:endParaRPr lang="en-US"/>
        </a:p>
      </dgm:t>
    </dgm:pt>
    <dgm:pt modelId="{093ECA37-3108-467D-BFE4-5C84C00E5E3B}" type="pres">
      <dgm:prSet presAssocID="{294BBEF6-BE62-4826-BB14-5F2EB9F5607F}" presName="centerShape" presStyleLbl="node0" presStyleIdx="0" presStyleCnt="1"/>
      <dgm:spPr/>
      <dgm:t>
        <a:bodyPr/>
        <a:lstStyle/>
        <a:p>
          <a:endParaRPr lang="en-US"/>
        </a:p>
      </dgm:t>
    </dgm:pt>
    <dgm:pt modelId="{12D5AA10-63DD-4E67-8C15-ED8871972385}" type="pres">
      <dgm:prSet presAssocID="{619A79CE-2F9D-46FC-9A9D-A767C487C8D6}" presName="parTrans" presStyleLbl="bgSibTrans2D1" presStyleIdx="0" presStyleCnt="2"/>
      <dgm:spPr/>
      <dgm:t>
        <a:bodyPr/>
        <a:lstStyle/>
        <a:p>
          <a:endParaRPr lang="en-US"/>
        </a:p>
      </dgm:t>
    </dgm:pt>
    <dgm:pt modelId="{3DA8D939-2AE5-4E70-903E-5F99239A1AC6}" type="pres">
      <dgm:prSet presAssocID="{BC2B66C4-DF0C-4517-89C1-71F6E17AAD9E}" presName="node" presStyleLbl="node1" presStyleIdx="0" presStyleCnt="2">
        <dgm:presLayoutVars>
          <dgm:bulletEnabled val="1"/>
        </dgm:presLayoutVars>
      </dgm:prSet>
      <dgm:spPr/>
      <dgm:t>
        <a:bodyPr/>
        <a:lstStyle/>
        <a:p>
          <a:endParaRPr lang="en-US"/>
        </a:p>
      </dgm:t>
    </dgm:pt>
    <dgm:pt modelId="{E98ED78B-3D51-4AF5-B2E4-96DDEBBECE07}" type="pres">
      <dgm:prSet presAssocID="{19A9233D-734B-4F65-98F3-FD365BD3E30E}" presName="parTrans" presStyleLbl="bgSibTrans2D1" presStyleIdx="1" presStyleCnt="2"/>
      <dgm:spPr/>
      <dgm:t>
        <a:bodyPr/>
        <a:lstStyle/>
        <a:p>
          <a:endParaRPr lang="en-US"/>
        </a:p>
      </dgm:t>
    </dgm:pt>
    <dgm:pt modelId="{35B65D93-8EF6-45F0-84BA-5313238414C2}" type="pres">
      <dgm:prSet presAssocID="{79570EF2-437A-4B57-BD25-C09C8FF560B2}" presName="node" presStyleLbl="node1" presStyleIdx="1" presStyleCnt="2">
        <dgm:presLayoutVars>
          <dgm:bulletEnabled val="1"/>
        </dgm:presLayoutVars>
      </dgm:prSet>
      <dgm:spPr/>
      <dgm:t>
        <a:bodyPr/>
        <a:lstStyle/>
        <a:p>
          <a:endParaRPr lang="en-US"/>
        </a:p>
      </dgm:t>
    </dgm:pt>
  </dgm:ptLst>
  <dgm:cxnLst>
    <dgm:cxn modelId="{9335F698-DCAF-4AB6-AA90-755698CDB3F6}" type="presOf" srcId="{19A9233D-734B-4F65-98F3-FD365BD3E30E}" destId="{E98ED78B-3D51-4AF5-B2E4-96DDEBBECE07}" srcOrd="0" destOrd="0" presId="urn:microsoft.com/office/officeart/2005/8/layout/radial4"/>
    <dgm:cxn modelId="{DF4B6D10-5C42-40B2-9D0D-BDA50E0F31EA}" srcId="{8AD04230-4BED-45D5-B0A2-BE865DD34204}" destId="{294BBEF6-BE62-4826-BB14-5F2EB9F5607F}" srcOrd="0" destOrd="0" parTransId="{C4D1E39A-B905-490A-AB08-92A2BFFDF5C8}" sibTransId="{D553F36D-915D-4766-BD32-B34292A3ED14}"/>
    <dgm:cxn modelId="{AE2C5FC0-03C3-4EC4-B362-0D7C409279BF}" srcId="{294BBEF6-BE62-4826-BB14-5F2EB9F5607F}" destId="{BC2B66C4-DF0C-4517-89C1-71F6E17AAD9E}" srcOrd="0" destOrd="0" parTransId="{619A79CE-2F9D-46FC-9A9D-A767C487C8D6}" sibTransId="{D61F699C-15D0-45CA-B8DF-CCBED0AB963A}"/>
    <dgm:cxn modelId="{30A8E158-3FFE-43E1-81DA-658295925B44}" srcId="{294BBEF6-BE62-4826-BB14-5F2EB9F5607F}" destId="{79570EF2-437A-4B57-BD25-C09C8FF560B2}" srcOrd="1" destOrd="0" parTransId="{19A9233D-734B-4F65-98F3-FD365BD3E30E}" sibTransId="{6566CFFF-306A-4404-B54C-01820506FB22}"/>
    <dgm:cxn modelId="{FA02B8BA-8C8B-4382-A0C8-6E48289C472A}" type="presOf" srcId="{8AD04230-4BED-45D5-B0A2-BE865DD34204}" destId="{B8E46C7C-309B-4B2C-9018-1C65EA149B96}" srcOrd="0" destOrd="0" presId="urn:microsoft.com/office/officeart/2005/8/layout/radial4"/>
    <dgm:cxn modelId="{F6114B4D-6D4B-4A28-BDBE-1A0E1A86EA06}" type="presOf" srcId="{619A79CE-2F9D-46FC-9A9D-A767C487C8D6}" destId="{12D5AA10-63DD-4E67-8C15-ED8871972385}" srcOrd="0" destOrd="0" presId="urn:microsoft.com/office/officeart/2005/8/layout/radial4"/>
    <dgm:cxn modelId="{AD52E370-7CEB-46C6-8666-FBF66F1D824F}" type="presOf" srcId="{79570EF2-437A-4B57-BD25-C09C8FF560B2}" destId="{35B65D93-8EF6-45F0-84BA-5313238414C2}" srcOrd="0" destOrd="0" presId="urn:microsoft.com/office/officeart/2005/8/layout/radial4"/>
    <dgm:cxn modelId="{6A105B76-9A67-413A-8BC7-4B971A3AF1B4}" type="presOf" srcId="{BC2B66C4-DF0C-4517-89C1-71F6E17AAD9E}" destId="{3DA8D939-2AE5-4E70-903E-5F99239A1AC6}" srcOrd="0" destOrd="0" presId="urn:microsoft.com/office/officeart/2005/8/layout/radial4"/>
    <dgm:cxn modelId="{B312A6FE-442C-4E80-BF2B-82F164561398}" type="presOf" srcId="{294BBEF6-BE62-4826-BB14-5F2EB9F5607F}" destId="{093ECA37-3108-467D-BFE4-5C84C00E5E3B}" srcOrd="0" destOrd="0" presId="urn:microsoft.com/office/officeart/2005/8/layout/radial4"/>
    <dgm:cxn modelId="{5385C7A7-E515-47B8-ADDA-8BEC4B6625C5}" type="presParOf" srcId="{B8E46C7C-309B-4B2C-9018-1C65EA149B96}" destId="{093ECA37-3108-467D-BFE4-5C84C00E5E3B}" srcOrd="0" destOrd="0" presId="urn:microsoft.com/office/officeart/2005/8/layout/radial4"/>
    <dgm:cxn modelId="{408E7953-F978-4337-A079-697251A40A44}" type="presParOf" srcId="{B8E46C7C-309B-4B2C-9018-1C65EA149B96}" destId="{12D5AA10-63DD-4E67-8C15-ED8871972385}" srcOrd="1" destOrd="0" presId="urn:microsoft.com/office/officeart/2005/8/layout/radial4"/>
    <dgm:cxn modelId="{1799FEFF-9869-45ED-BE10-BAEA638A7969}" type="presParOf" srcId="{B8E46C7C-309B-4B2C-9018-1C65EA149B96}" destId="{3DA8D939-2AE5-4E70-903E-5F99239A1AC6}" srcOrd="2" destOrd="0" presId="urn:microsoft.com/office/officeart/2005/8/layout/radial4"/>
    <dgm:cxn modelId="{5B1F48A7-2509-406F-9A82-3EC6AA4FE59C}" type="presParOf" srcId="{B8E46C7C-309B-4B2C-9018-1C65EA149B96}" destId="{E98ED78B-3D51-4AF5-B2E4-96DDEBBECE07}" srcOrd="3" destOrd="0" presId="urn:microsoft.com/office/officeart/2005/8/layout/radial4"/>
    <dgm:cxn modelId="{259CEE6B-4989-4B35-AEB6-EBED473D7924}" type="presParOf" srcId="{B8E46C7C-309B-4B2C-9018-1C65EA149B96}" destId="{35B65D93-8EF6-45F0-84BA-5313238414C2}" srcOrd="4" destOrd="0" presId="urn:microsoft.com/office/officeart/2005/8/layout/radial4"/>
  </dgm:cxnLst>
  <dgm:bg/>
  <dgm:whole/>
</dgm:dataModel>
</file>

<file path=ppt/diagrams/data4.xml><?xml version="1.0" encoding="utf-8"?>
<dgm:dataModel xmlns:dgm="http://schemas.openxmlformats.org/drawingml/2006/diagram" xmlns:a="http://schemas.openxmlformats.org/drawingml/2006/main">
  <dgm:ptLst>
    <dgm:pt modelId="{1DA9FF90-526A-40AD-94A5-749A8BE162BD}" type="doc">
      <dgm:prSet loTypeId="urn:microsoft.com/office/officeart/2005/8/layout/radial5" loCatId="cycle" qsTypeId="urn:microsoft.com/office/officeart/2005/8/quickstyle/simple1" qsCatId="simple" csTypeId="urn:microsoft.com/office/officeart/2005/8/colors/accent0_2" csCatId="mainScheme" phldr="1"/>
      <dgm:spPr/>
      <dgm:t>
        <a:bodyPr/>
        <a:lstStyle/>
        <a:p>
          <a:endParaRPr lang="en-US"/>
        </a:p>
      </dgm:t>
    </dgm:pt>
    <dgm:pt modelId="{CDF8C538-7CDB-47B6-85E8-A666EC594E2A}">
      <dgm:prSet phldrT="[Text]" custT="1"/>
      <dgm:spPr>
        <a:solidFill>
          <a:srgbClr val="00B050"/>
        </a:solidFill>
      </dgm:spPr>
      <dgm:t>
        <a:bodyPr/>
        <a:lstStyle/>
        <a:p>
          <a:pPr rtl="1"/>
          <a:r>
            <a:rPr lang="fa-IR" sz="1800" b="1" dirty="0" smtClean="0">
              <a:solidFill>
                <a:schemeClr val="bg1"/>
              </a:solidFill>
              <a:latin typeface="Tahoma" pitchFamily="34" charset="0"/>
              <a:ea typeface="Tahoma" pitchFamily="34" charset="0"/>
              <a:cs typeface="Tahoma" pitchFamily="34" charset="0"/>
            </a:rPr>
            <a:t>رسانه ها</a:t>
          </a:r>
          <a:endParaRPr lang="en-US" sz="1800" b="1" dirty="0">
            <a:solidFill>
              <a:schemeClr val="bg1"/>
            </a:solidFill>
            <a:latin typeface="Tahoma" pitchFamily="34" charset="0"/>
            <a:ea typeface="Tahoma" pitchFamily="34" charset="0"/>
            <a:cs typeface="Tahoma" pitchFamily="34" charset="0"/>
          </a:endParaRPr>
        </a:p>
      </dgm:t>
    </dgm:pt>
    <dgm:pt modelId="{A2AFAF36-701B-4D0F-8658-F2858B463AA6}" type="parTrans" cxnId="{EAB669D3-156E-45F6-9D48-E8E4E5D9E93A}">
      <dgm:prSet/>
      <dgm:spPr/>
      <dgm:t>
        <a:bodyPr/>
        <a:lstStyle/>
        <a:p>
          <a:endParaRPr lang="en-US"/>
        </a:p>
      </dgm:t>
    </dgm:pt>
    <dgm:pt modelId="{4D69387F-17CD-4953-9117-B8FD91D482BC}" type="sibTrans" cxnId="{EAB669D3-156E-45F6-9D48-E8E4E5D9E93A}">
      <dgm:prSet/>
      <dgm:spPr/>
      <dgm:t>
        <a:bodyPr/>
        <a:lstStyle/>
        <a:p>
          <a:endParaRPr lang="en-US"/>
        </a:p>
      </dgm:t>
    </dgm:pt>
    <dgm:pt modelId="{A504A34C-E5F5-45E6-BD2F-0C3785B0BF59}">
      <dgm:prSet phldrT="[Text]"/>
      <dgm:spPr/>
      <dgm:t>
        <a:bodyPr/>
        <a:lstStyle/>
        <a:p>
          <a:pPr rtl="1"/>
          <a:r>
            <a:rPr lang="fa-IR" dirty="0" smtClean="0">
              <a:latin typeface="Tahoma" pitchFamily="34" charset="0"/>
              <a:ea typeface="Tahoma" pitchFamily="34" charset="0"/>
              <a:cs typeface="Tahoma" pitchFamily="34" charset="0"/>
            </a:rPr>
            <a:t>قوه مجریه</a:t>
          </a:r>
          <a:endParaRPr lang="en-US" dirty="0">
            <a:latin typeface="Tahoma" pitchFamily="34" charset="0"/>
            <a:ea typeface="Tahoma" pitchFamily="34" charset="0"/>
            <a:cs typeface="Tahoma" pitchFamily="34" charset="0"/>
          </a:endParaRPr>
        </a:p>
      </dgm:t>
    </dgm:pt>
    <dgm:pt modelId="{83689D49-3FCD-4173-BF75-0F4A3F98503A}" type="parTrans" cxnId="{4200FE26-8A39-4DED-8C3B-EAA0C4D39A25}">
      <dgm:prSet/>
      <dgm:spPr>
        <a:solidFill>
          <a:srgbClr val="00B050"/>
        </a:solidFill>
      </dgm:spPr>
      <dgm:t>
        <a:bodyPr/>
        <a:lstStyle/>
        <a:p>
          <a:endParaRPr lang="en-US"/>
        </a:p>
      </dgm:t>
    </dgm:pt>
    <dgm:pt modelId="{061A6429-505A-4D70-830B-6EE27CF66AB2}" type="sibTrans" cxnId="{4200FE26-8A39-4DED-8C3B-EAA0C4D39A25}">
      <dgm:prSet/>
      <dgm:spPr/>
      <dgm:t>
        <a:bodyPr/>
        <a:lstStyle/>
        <a:p>
          <a:endParaRPr lang="en-US"/>
        </a:p>
      </dgm:t>
    </dgm:pt>
    <dgm:pt modelId="{C7BF251E-BF55-44F9-B433-C73FAEFEA897}">
      <dgm:prSet phldrT="[Text]"/>
      <dgm:spPr/>
      <dgm:t>
        <a:bodyPr/>
        <a:lstStyle/>
        <a:p>
          <a:pPr rtl="1"/>
          <a:r>
            <a:rPr lang="fa-IR" dirty="0" smtClean="0">
              <a:latin typeface="Tahoma" pitchFamily="34" charset="0"/>
              <a:ea typeface="Tahoma" pitchFamily="34" charset="0"/>
              <a:cs typeface="Tahoma" pitchFamily="34" charset="0"/>
            </a:rPr>
            <a:t>قوه مقننه</a:t>
          </a:r>
          <a:endParaRPr lang="en-US" dirty="0">
            <a:latin typeface="Tahoma" pitchFamily="34" charset="0"/>
            <a:ea typeface="Tahoma" pitchFamily="34" charset="0"/>
            <a:cs typeface="Tahoma" pitchFamily="34" charset="0"/>
          </a:endParaRPr>
        </a:p>
      </dgm:t>
    </dgm:pt>
    <dgm:pt modelId="{FA0FF55A-35E0-4F9E-A5E6-28B557FF0E4B}" type="parTrans" cxnId="{F57B0932-15D6-4405-A551-CDD53029FF18}">
      <dgm:prSet/>
      <dgm:spPr>
        <a:solidFill>
          <a:srgbClr val="00B050"/>
        </a:solidFill>
      </dgm:spPr>
      <dgm:t>
        <a:bodyPr/>
        <a:lstStyle/>
        <a:p>
          <a:endParaRPr lang="en-US"/>
        </a:p>
      </dgm:t>
    </dgm:pt>
    <dgm:pt modelId="{2D8783F1-873B-4930-9904-3FC031A684AB}" type="sibTrans" cxnId="{F57B0932-15D6-4405-A551-CDD53029FF18}">
      <dgm:prSet/>
      <dgm:spPr/>
      <dgm:t>
        <a:bodyPr/>
        <a:lstStyle/>
        <a:p>
          <a:endParaRPr lang="en-US"/>
        </a:p>
      </dgm:t>
    </dgm:pt>
    <dgm:pt modelId="{DE301736-B72B-4800-A8A7-EEE5F6228366}">
      <dgm:prSet phldrT="[Text]"/>
      <dgm:spPr/>
      <dgm:t>
        <a:bodyPr/>
        <a:lstStyle/>
        <a:p>
          <a:pPr rtl="1"/>
          <a:r>
            <a:rPr lang="fa-IR" dirty="0" smtClean="0">
              <a:latin typeface="Tahoma" pitchFamily="34" charset="0"/>
              <a:ea typeface="Tahoma" pitchFamily="34" charset="0"/>
              <a:cs typeface="Tahoma" pitchFamily="34" charset="0"/>
            </a:rPr>
            <a:t>قوه قضاییه</a:t>
          </a:r>
          <a:endParaRPr lang="en-US" dirty="0">
            <a:latin typeface="Tahoma" pitchFamily="34" charset="0"/>
            <a:ea typeface="Tahoma" pitchFamily="34" charset="0"/>
            <a:cs typeface="Tahoma" pitchFamily="34" charset="0"/>
          </a:endParaRPr>
        </a:p>
      </dgm:t>
    </dgm:pt>
    <dgm:pt modelId="{8DD17648-EC85-4524-800C-52D14AC05010}" type="parTrans" cxnId="{2F83D418-37B7-4F19-8388-83FD6A82A508}">
      <dgm:prSet/>
      <dgm:spPr>
        <a:solidFill>
          <a:srgbClr val="00B050"/>
        </a:solidFill>
      </dgm:spPr>
      <dgm:t>
        <a:bodyPr/>
        <a:lstStyle/>
        <a:p>
          <a:endParaRPr lang="en-US"/>
        </a:p>
      </dgm:t>
    </dgm:pt>
    <dgm:pt modelId="{63B71B27-8A09-43B0-8A0F-28A1B3DC5658}" type="sibTrans" cxnId="{2F83D418-37B7-4F19-8388-83FD6A82A508}">
      <dgm:prSet/>
      <dgm:spPr/>
      <dgm:t>
        <a:bodyPr/>
        <a:lstStyle/>
        <a:p>
          <a:endParaRPr lang="en-US"/>
        </a:p>
      </dgm:t>
    </dgm:pt>
    <dgm:pt modelId="{68735CE9-DF9D-4C44-BCD9-4FC3AE57322F}" type="pres">
      <dgm:prSet presAssocID="{1DA9FF90-526A-40AD-94A5-749A8BE162BD}" presName="Name0" presStyleCnt="0">
        <dgm:presLayoutVars>
          <dgm:chMax val="1"/>
          <dgm:dir/>
          <dgm:animLvl val="ctr"/>
          <dgm:resizeHandles val="exact"/>
        </dgm:presLayoutVars>
      </dgm:prSet>
      <dgm:spPr/>
      <dgm:t>
        <a:bodyPr/>
        <a:lstStyle/>
        <a:p>
          <a:endParaRPr lang="en-US"/>
        </a:p>
      </dgm:t>
    </dgm:pt>
    <dgm:pt modelId="{E4764144-9BB9-42DD-95EC-DBBB7D531397}" type="pres">
      <dgm:prSet presAssocID="{CDF8C538-7CDB-47B6-85E8-A666EC594E2A}" presName="centerShape" presStyleLbl="node0" presStyleIdx="0" presStyleCnt="1"/>
      <dgm:spPr/>
      <dgm:t>
        <a:bodyPr/>
        <a:lstStyle/>
        <a:p>
          <a:endParaRPr lang="en-US"/>
        </a:p>
      </dgm:t>
    </dgm:pt>
    <dgm:pt modelId="{8C5D3E8A-BBA3-46F4-8B01-0B2325CB6E0C}" type="pres">
      <dgm:prSet presAssocID="{83689D49-3FCD-4173-BF75-0F4A3F98503A}" presName="parTrans" presStyleLbl="sibTrans2D1" presStyleIdx="0" presStyleCnt="3"/>
      <dgm:spPr/>
      <dgm:t>
        <a:bodyPr/>
        <a:lstStyle/>
        <a:p>
          <a:endParaRPr lang="en-US"/>
        </a:p>
      </dgm:t>
    </dgm:pt>
    <dgm:pt modelId="{5CAA3724-CA6D-49A6-976E-19660A930781}" type="pres">
      <dgm:prSet presAssocID="{83689D49-3FCD-4173-BF75-0F4A3F98503A}" presName="connectorText" presStyleLbl="sibTrans2D1" presStyleIdx="0" presStyleCnt="3"/>
      <dgm:spPr/>
      <dgm:t>
        <a:bodyPr/>
        <a:lstStyle/>
        <a:p>
          <a:endParaRPr lang="en-US"/>
        </a:p>
      </dgm:t>
    </dgm:pt>
    <dgm:pt modelId="{26528F77-D260-4B91-B659-28ED6154D707}" type="pres">
      <dgm:prSet presAssocID="{A504A34C-E5F5-45E6-BD2F-0C3785B0BF59}" presName="node" presStyleLbl="node1" presStyleIdx="0" presStyleCnt="3">
        <dgm:presLayoutVars>
          <dgm:bulletEnabled val="1"/>
        </dgm:presLayoutVars>
      </dgm:prSet>
      <dgm:spPr/>
      <dgm:t>
        <a:bodyPr/>
        <a:lstStyle/>
        <a:p>
          <a:endParaRPr lang="en-US"/>
        </a:p>
      </dgm:t>
    </dgm:pt>
    <dgm:pt modelId="{351D6EA3-89CA-44A0-B93A-F3B65D106146}" type="pres">
      <dgm:prSet presAssocID="{FA0FF55A-35E0-4F9E-A5E6-28B557FF0E4B}" presName="parTrans" presStyleLbl="sibTrans2D1" presStyleIdx="1" presStyleCnt="3"/>
      <dgm:spPr/>
      <dgm:t>
        <a:bodyPr/>
        <a:lstStyle/>
        <a:p>
          <a:endParaRPr lang="en-US"/>
        </a:p>
      </dgm:t>
    </dgm:pt>
    <dgm:pt modelId="{C81CB4CC-812D-4797-86ED-7C1A82D7BC8A}" type="pres">
      <dgm:prSet presAssocID="{FA0FF55A-35E0-4F9E-A5E6-28B557FF0E4B}" presName="connectorText" presStyleLbl="sibTrans2D1" presStyleIdx="1" presStyleCnt="3"/>
      <dgm:spPr/>
      <dgm:t>
        <a:bodyPr/>
        <a:lstStyle/>
        <a:p>
          <a:endParaRPr lang="en-US"/>
        </a:p>
      </dgm:t>
    </dgm:pt>
    <dgm:pt modelId="{994B843D-55BE-4443-B6CC-F41B839988A7}" type="pres">
      <dgm:prSet presAssocID="{C7BF251E-BF55-44F9-B433-C73FAEFEA897}" presName="node" presStyleLbl="node1" presStyleIdx="1" presStyleCnt="3">
        <dgm:presLayoutVars>
          <dgm:bulletEnabled val="1"/>
        </dgm:presLayoutVars>
      </dgm:prSet>
      <dgm:spPr/>
      <dgm:t>
        <a:bodyPr/>
        <a:lstStyle/>
        <a:p>
          <a:endParaRPr lang="en-US"/>
        </a:p>
      </dgm:t>
    </dgm:pt>
    <dgm:pt modelId="{2865FDCA-FB73-4EC5-A3E5-8C376852EEBC}" type="pres">
      <dgm:prSet presAssocID="{8DD17648-EC85-4524-800C-52D14AC05010}" presName="parTrans" presStyleLbl="sibTrans2D1" presStyleIdx="2" presStyleCnt="3"/>
      <dgm:spPr/>
      <dgm:t>
        <a:bodyPr/>
        <a:lstStyle/>
        <a:p>
          <a:endParaRPr lang="en-US"/>
        </a:p>
      </dgm:t>
    </dgm:pt>
    <dgm:pt modelId="{2BCA9AF7-788D-41E3-85BF-10C641014091}" type="pres">
      <dgm:prSet presAssocID="{8DD17648-EC85-4524-800C-52D14AC05010}" presName="connectorText" presStyleLbl="sibTrans2D1" presStyleIdx="2" presStyleCnt="3"/>
      <dgm:spPr/>
      <dgm:t>
        <a:bodyPr/>
        <a:lstStyle/>
        <a:p>
          <a:endParaRPr lang="en-US"/>
        </a:p>
      </dgm:t>
    </dgm:pt>
    <dgm:pt modelId="{BD979E8A-88A0-4F4E-8DBC-0CA44C3FEF21}" type="pres">
      <dgm:prSet presAssocID="{DE301736-B72B-4800-A8A7-EEE5F6228366}" presName="node" presStyleLbl="node1" presStyleIdx="2" presStyleCnt="3">
        <dgm:presLayoutVars>
          <dgm:bulletEnabled val="1"/>
        </dgm:presLayoutVars>
      </dgm:prSet>
      <dgm:spPr/>
      <dgm:t>
        <a:bodyPr/>
        <a:lstStyle/>
        <a:p>
          <a:endParaRPr lang="en-US"/>
        </a:p>
      </dgm:t>
    </dgm:pt>
  </dgm:ptLst>
  <dgm:cxnLst>
    <dgm:cxn modelId="{F57B0932-15D6-4405-A551-CDD53029FF18}" srcId="{CDF8C538-7CDB-47B6-85E8-A666EC594E2A}" destId="{C7BF251E-BF55-44F9-B433-C73FAEFEA897}" srcOrd="1" destOrd="0" parTransId="{FA0FF55A-35E0-4F9E-A5E6-28B557FF0E4B}" sibTransId="{2D8783F1-873B-4930-9904-3FC031A684AB}"/>
    <dgm:cxn modelId="{8CB66987-C925-42FA-9DC1-0E2433EA0FB9}" type="presOf" srcId="{83689D49-3FCD-4173-BF75-0F4A3F98503A}" destId="{5CAA3724-CA6D-49A6-976E-19660A930781}" srcOrd="1" destOrd="0" presId="urn:microsoft.com/office/officeart/2005/8/layout/radial5"/>
    <dgm:cxn modelId="{2F83D418-37B7-4F19-8388-83FD6A82A508}" srcId="{CDF8C538-7CDB-47B6-85E8-A666EC594E2A}" destId="{DE301736-B72B-4800-A8A7-EEE5F6228366}" srcOrd="2" destOrd="0" parTransId="{8DD17648-EC85-4524-800C-52D14AC05010}" sibTransId="{63B71B27-8A09-43B0-8A0F-28A1B3DC5658}"/>
    <dgm:cxn modelId="{4200FE26-8A39-4DED-8C3B-EAA0C4D39A25}" srcId="{CDF8C538-7CDB-47B6-85E8-A666EC594E2A}" destId="{A504A34C-E5F5-45E6-BD2F-0C3785B0BF59}" srcOrd="0" destOrd="0" parTransId="{83689D49-3FCD-4173-BF75-0F4A3F98503A}" sibTransId="{061A6429-505A-4D70-830B-6EE27CF66AB2}"/>
    <dgm:cxn modelId="{0DFFFDA7-BEC3-4031-A5C4-F82BE5DF771D}" type="presOf" srcId="{A504A34C-E5F5-45E6-BD2F-0C3785B0BF59}" destId="{26528F77-D260-4B91-B659-28ED6154D707}" srcOrd="0" destOrd="0" presId="urn:microsoft.com/office/officeart/2005/8/layout/radial5"/>
    <dgm:cxn modelId="{C375F5C7-ED6D-4333-83FA-8183D146751E}" type="presOf" srcId="{C7BF251E-BF55-44F9-B433-C73FAEFEA897}" destId="{994B843D-55BE-4443-B6CC-F41B839988A7}" srcOrd="0" destOrd="0" presId="urn:microsoft.com/office/officeart/2005/8/layout/radial5"/>
    <dgm:cxn modelId="{63670955-7422-4F6F-A7D8-5D535D1BAF9D}" type="presOf" srcId="{83689D49-3FCD-4173-BF75-0F4A3F98503A}" destId="{8C5D3E8A-BBA3-46F4-8B01-0B2325CB6E0C}" srcOrd="0" destOrd="0" presId="urn:microsoft.com/office/officeart/2005/8/layout/radial5"/>
    <dgm:cxn modelId="{66E899CE-B7DB-4997-8F6A-99D40649D0E0}" type="presOf" srcId="{8DD17648-EC85-4524-800C-52D14AC05010}" destId="{2BCA9AF7-788D-41E3-85BF-10C641014091}" srcOrd="1" destOrd="0" presId="urn:microsoft.com/office/officeart/2005/8/layout/radial5"/>
    <dgm:cxn modelId="{6BA595B7-AA9A-4C0C-9A70-44422A5F4AFE}" type="presOf" srcId="{8DD17648-EC85-4524-800C-52D14AC05010}" destId="{2865FDCA-FB73-4EC5-A3E5-8C376852EEBC}" srcOrd="0" destOrd="0" presId="urn:microsoft.com/office/officeart/2005/8/layout/radial5"/>
    <dgm:cxn modelId="{07B794AC-C76C-41D7-AA52-FBCB3451D103}" type="presOf" srcId="{1DA9FF90-526A-40AD-94A5-749A8BE162BD}" destId="{68735CE9-DF9D-4C44-BCD9-4FC3AE57322F}" srcOrd="0" destOrd="0" presId="urn:microsoft.com/office/officeart/2005/8/layout/radial5"/>
    <dgm:cxn modelId="{F0AD140D-09A9-4166-9884-7E9AF638E5F8}" type="presOf" srcId="{DE301736-B72B-4800-A8A7-EEE5F6228366}" destId="{BD979E8A-88A0-4F4E-8DBC-0CA44C3FEF21}" srcOrd="0" destOrd="0" presId="urn:microsoft.com/office/officeart/2005/8/layout/radial5"/>
    <dgm:cxn modelId="{2B2E727C-BD26-48D6-8219-21F0AA91C645}" type="presOf" srcId="{CDF8C538-7CDB-47B6-85E8-A666EC594E2A}" destId="{E4764144-9BB9-42DD-95EC-DBBB7D531397}" srcOrd="0" destOrd="0" presId="urn:microsoft.com/office/officeart/2005/8/layout/radial5"/>
    <dgm:cxn modelId="{546218DE-B9D4-4294-9E06-2284BF6A7281}" type="presOf" srcId="{FA0FF55A-35E0-4F9E-A5E6-28B557FF0E4B}" destId="{351D6EA3-89CA-44A0-B93A-F3B65D106146}" srcOrd="0" destOrd="0" presId="urn:microsoft.com/office/officeart/2005/8/layout/radial5"/>
    <dgm:cxn modelId="{EAB669D3-156E-45F6-9D48-E8E4E5D9E93A}" srcId="{1DA9FF90-526A-40AD-94A5-749A8BE162BD}" destId="{CDF8C538-7CDB-47B6-85E8-A666EC594E2A}" srcOrd="0" destOrd="0" parTransId="{A2AFAF36-701B-4D0F-8658-F2858B463AA6}" sibTransId="{4D69387F-17CD-4953-9117-B8FD91D482BC}"/>
    <dgm:cxn modelId="{8343DCBA-E4DB-4882-AD82-47B4D37AC414}" type="presOf" srcId="{FA0FF55A-35E0-4F9E-A5E6-28B557FF0E4B}" destId="{C81CB4CC-812D-4797-86ED-7C1A82D7BC8A}" srcOrd="1" destOrd="0" presId="urn:microsoft.com/office/officeart/2005/8/layout/radial5"/>
    <dgm:cxn modelId="{5ECBCD3E-DFE8-44DB-8FD3-78B4A84DE17C}" type="presParOf" srcId="{68735CE9-DF9D-4C44-BCD9-4FC3AE57322F}" destId="{E4764144-9BB9-42DD-95EC-DBBB7D531397}" srcOrd="0" destOrd="0" presId="urn:microsoft.com/office/officeart/2005/8/layout/radial5"/>
    <dgm:cxn modelId="{4A13E2F1-4376-4F62-A57F-C67C2FF2F1FF}" type="presParOf" srcId="{68735CE9-DF9D-4C44-BCD9-4FC3AE57322F}" destId="{8C5D3E8A-BBA3-46F4-8B01-0B2325CB6E0C}" srcOrd="1" destOrd="0" presId="urn:microsoft.com/office/officeart/2005/8/layout/radial5"/>
    <dgm:cxn modelId="{D5F76203-018F-4D07-96DD-4A2E878AE575}" type="presParOf" srcId="{8C5D3E8A-BBA3-46F4-8B01-0B2325CB6E0C}" destId="{5CAA3724-CA6D-49A6-976E-19660A930781}" srcOrd="0" destOrd="0" presId="urn:microsoft.com/office/officeart/2005/8/layout/radial5"/>
    <dgm:cxn modelId="{5940D991-3D38-4AD4-931B-6CC6A8A7C234}" type="presParOf" srcId="{68735CE9-DF9D-4C44-BCD9-4FC3AE57322F}" destId="{26528F77-D260-4B91-B659-28ED6154D707}" srcOrd="2" destOrd="0" presId="urn:microsoft.com/office/officeart/2005/8/layout/radial5"/>
    <dgm:cxn modelId="{5AD4CBD6-22CA-4A32-AE1B-84587FFF561F}" type="presParOf" srcId="{68735CE9-DF9D-4C44-BCD9-4FC3AE57322F}" destId="{351D6EA3-89CA-44A0-B93A-F3B65D106146}" srcOrd="3" destOrd="0" presId="urn:microsoft.com/office/officeart/2005/8/layout/radial5"/>
    <dgm:cxn modelId="{C6260414-0F3A-4BF4-A7BF-491178BB3FA9}" type="presParOf" srcId="{351D6EA3-89CA-44A0-B93A-F3B65D106146}" destId="{C81CB4CC-812D-4797-86ED-7C1A82D7BC8A}" srcOrd="0" destOrd="0" presId="urn:microsoft.com/office/officeart/2005/8/layout/radial5"/>
    <dgm:cxn modelId="{5AE4AE2C-90F9-4B9F-912D-B3F7F4D3AB6C}" type="presParOf" srcId="{68735CE9-DF9D-4C44-BCD9-4FC3AE57322F}" destId="{994B843D-55BE-4443-B6CC-F41B839988A7}" srcOrd="4" destOrd="0" presId="urn:microsoft.com/office/officeart/2005/8/layout/radial5"/>
    <dgm:cxn modelId="{20B9C814-84DF-470C-A0AF-44A726101812}" type="presParOf" srcId="{68735CE9-DF9D-4C44-BCD9-4FC3AE57322F}" destId="{2865FDCA-FB73-4EC5-A3E5-8C376852EEBC}" srcOrd="5" destOrd="0" presId="urn:microsoft.com/office/officeart/2005/8/layout/radial5"/>
    <dgm:cxn modelId="{5D84F968-FF63-4782-81F7-352786857F8A}" type="presParOf" srcId="{2865FDCA-FB73-4EC5-A3E5-8C376852EEBC}" destId="{2BCA9AF7-788D-41E3-85BF-10C641014091}" srcOrd="0" destOrd="0" presId="urn:microsoft.com/office/officeart/2005/8/layout/radial5"/>
    <dgm:cxn modelId="{776A8678-AA4B-4134-9244-7DB0514A0D3E}" type="presParOf" srcId="{68735CE9-DF9D-4C44-BCD9-4FC3AE57322F}" destId="{BD979E8A-88A0-4F4E-8DBC-0CA44C3FEF21}" srcOrd="6"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A9FF90-526A-40AD-94A5-749A8BE162BD}" type="doc">
      <dgm:prSet loTypeId="urn:microsoft.com/office/officeart/2005/8/layout/radial5" loCatId="cycle" qsTypeId="urn:microsoft.com/office/officeart/2005/8/quickstyle/simple1" qsCatId="simple" csTypeId="urn:microsoft.com/office/officeart/2005/8/colors/accent0_2" csCatId="mainScheme" phldr="1"/>
      <dgm:spPr/>
      <dgm:t>
        <a:bodyPr/>
        <a:lstStyle/>
        <a:p>
          <a:endParaRPr lang="en-US"/>
        </a:p>
      </dgm:t>
    </dgm:pt>
    <dgm:pt modelId="{CDF8C538-7CDB-47B6-85E8-A666EC594E2A}">
      <dgm:prSet phldrT="[Text]" custT="1"/>
      <dgm:spPr>
        <a:solidFill>
          <a:srgbClr val="FFC000"/>
        </a:solidFill>
      </dgm:spPr>
      <dgm:t>
        <a:bodyPr/>
        <a:lstStyle/>
        <a:p>
          <a:pPr rtl="1"/>
          <a:r>
            <a:rPr lang="fa-IR" sz="1600" b="1" dirty="0" smtClean="0">
              <a:solidFill>
                <a:schemeClr val="bg1"/>
              </a:solidFill>
              <a:latin typeface="Tahoma" pitchFamily="34" charset="0"/>
              <a:ea typeface="Tahoma" pitchFamily="34" charset="0"/>
              <a:cs typeface="Tahoma" pitchFamily="34" charset="0"/>
            </a:rPr>
            <a:t>افکار</a:t>
          </a:r>
        </a:p>
        <a:p>
          <a:pPr rtl="1"/>
          <a:r>
            <a:rPr lang="fa-IR" sz="1600" b="1" dirty="0" smtClean="0">
              <a:solidFill>
                <a:schemeClr val="bg1"/>
              </a:solidFill>
              <a:latin typeface="Tahoma" pitchFamily="34" charset="0"/>
              <a:ea typeface="Tahoma" pitchFamily="34" charset="0"/>
              <a:cs typeface="Tahoma" pitchFamily="34" charset="0"/>
            </a:rPr>
            <a:t>عمومی</a:t>
          </a:r>
          <a:endParaRPr lang="en-US" sz="1600" b="1" dirty="0">
            <a:solidFill>
              <a:schemeClr val="bg1"/>
            </a:solidFill>
            <a:latin typeface="Tahoma" pitchFamily="34" charset="0"/>
            <a:ea typeface="Tahoma" pitchFamily="34" charset="0"/>
            <a:cs typeface="Tahoma" pitchFamily="34" charset="0"/>
          </a:endParaRPr>
        </a:p>
      </dgm:t>
    </dgm:pt>
    <dgm:pt modelId="{A2AFAF36-701B-4D0F-8658-F2858B463AA6}" type="parTrans" cxnId="{EAB669D3-156E-45F6-9D48-E8E4E5D9E93A}">
      <dgm:prSet/>
      <dgm:spPr/>
      <dgm:t>
        <a:bodyPr/>
        <a:lstStyle/>
        <a:p>
          <a:endParaRPr lang="en-US"/>
        </a:p>
      </dgm:t>
    </dgm:pt>
    <dgm:pt modelId="{4D69387F-17CD-4953-9117-B8FD91D482BC}" type="sibTrans" cxnId="{EAB669D3-156E-45F6-9D48-E8E4E5D9E93A}">
      <dgm:prSet/>
      <dgm:spPr/>
      <dgm:t>
        <a:bodyPr/>
        <a:lstStyle/>
        <a:p>
          <a:endParaRPr lang="en-US"/>
        </a:p>
      </dgm:t>
    </dgm:pt>
    <dgm:pt modelId="{A504A34C-E5F5-45E6-BD2F-0C3785B0BF59}">
      <dgm:prSet phldrT="[Text]"/>
      <dgm:spPr/>
      <dgm:t>
        <a:bodyPr/>
        <a:lstStyle/>
        <a:p>
          <a:pPr rtl="1"/>
          <a:r>
            <a:rPr lang="fa-IR" dirty="0" smtClean="0">
              <a:latin typeface="Tahoma" pitchFamily="34" charset="0"/>
              <a:ea typeface="Tahoma" pitchFamily="34" charset="0"/>
              <a:cs typeface="Tahoma" pitchFamily="34" charset="0"/>
            </a:rPr>
            <a:t>قوه مجریه</a:t>
          </a:r>
          <a:endParaRPr lang="en-US" dirty="0">
            <a:latin typeface="Tahoma" pitchFamily="34" charset="0"/>
            <a:ea typeface="Tahoma" pitchFamily="34" charset="0"/>
            <a:cs typeface="Tahoma" pitchFamily="34" charset="0"/>
          </a:endParaRPr>
        </a:p>
      </dgm:t>
    </dgm:pt>
    <dgm:pt modelId="{83689D49-3FCD-4173-BF75-0F4A3F98503A}" type="parTrans" cxnId="{4200FE26-8A39-4DED-8C3B-EAA0C4D39A25}">
      <dgm:prSet/>
      <dgm:spPr>
        <a:solidFill>
          <a:srgbClr val="00B050"/>
        </a:solidFill>
      </dgm:spPr>
      <dgm:t>
        <a:bodyPr/>
        <a:lstStyle/>
        <a:p>
          <a:endParaRPr lang="en-US"/>
        </a:p>
      </dgm:t>
    </dgm:pt>
    <dgm:pt modelId="{061A6429-505A-4D70-830B-6EE27CF66AB2}" type="sibTrans" cxnId="{4200FE26-8A39-4DED-8C3B-EAA0C4D39A25}">
      <dgm:prSet/>
      <dgm:spPr/>
      <dgm:t>
        <a:bodyPr/>
        <a:lstStyle/>
        <a:p>
          <a:endParaRPr lang="en-US"/>
        </a:p>
      </dgm:t>
    </dgm:pt>
    <dgm:pt modelId="{C7BF251E-BF55-44F9-B433-C73FAEFEA897}">
      <dgm:prSet phldrT="[Text]"/>
      <dgm:spPr/>
      <dgm:t>
        <a:bodyPr/>
        <a:lstStyle/>
        <a:p>
          <a:pPr rtl="1"/>
          <a:r>
            <a:rPr lang="fa-IR" dirty="0" smtClean="0">
              <a:latin typeface="Tahoma" pitchFamily="34" charset="0"/>
              <a:ea typeface="Tahoma" pitchFamily="34" charset="0"/>
              <a:cs typeface="Tahoma" pitchFamily="34" charset="0"/>
            </a:rPr>
            <a:t>قوه مقننه</a:t>
          </a:r>
          <a:endParaRPr lang="en-US" dirty="0">
            <a:latin typeface="Tahoma" pitchFamily="34" charset="0"/>
            <a:ea typeface="Tahoma" pitchFamily="34" charset="0"/>
            <a:cs typeface="Tahoma" pitchFamily="34" charset="0"/>
          </a:endParaRPr>
        </a:p>
      </dgm:t>
    </dgm:pt>
    <dgm:pt modelId="{FA0FF55A-35E0-4F9E-A5E6-28B557FF0E4B}" type="parTrans" cxnId="{F57B0932-15D6-4405-A551-CDD53029FF18}">
      <dgm:prSet/>
      <dgm:spPr>
        <a:solidFill>
          <a:srgbClr val="00B050"/>
        </a:solidFill>
      </dgm:spPr>
      <dgm:t>
        <a:bodyPr/>
        <a:lstStyle/>
        <a:p>
          <a:endParaRPr lang="en-US"/>
        </a:p>
      </dgm:t>
    </dgm:pt>
    <dgm:pt modelId="{2D8783F1-873B-4930-9904-3FC031A684AB}" type="sibTrans" cxnId="{F57B0932-15D6-4405-A551-CDD53029FF18}">
      <dgm:prSet/>
      <dgm:spPr/>
      <dgm:t>
        <a:bodyPr/>
        <a:lstStyle/>
        <a:p>
          <a:endParaRPr lang="en-US"/>
        </a:p>
      </dgm:t>
    </dgm:pt>
    <dgm:pt modelId="{DE301736-B72B-4800-A8A7-EEE5F6228366}">
      <dgm:prSet phldrT="[Text]"/>
      <dgm:spPr/>
      <dgm:t>
        <a:bodyPr/>
        <a:lstStyle/>
        <a:p>
          <a:pPr rtl="1"/>
          <a:r>
            <a:rPr lang="fa-IR" dirty="0" smtClean="0">
              <a:latin typeface="Tahoma" pitchFamily="34" charset="0"/>
              <a:ea typeface="Tahoma" pitchFamily="34" charset="0"/>
              <a:cs typeface="Tahoma" pitchFamily="34" charset="0"/>
            </a:rPr>
            <a:t>قوه قضاییه</a:t>
          </a:r>
          <a:endParaRPr lang="en-US" dirty="0">
            <a:latin typeface="Tahoma" pitchFamily="34" charset="0"/>
            <a:ea typeface="Tahoma" pitchFamily="34" charset="0"/>
            <a:cs typeface="Tahoma" pitchFamily="34" charset="0"/>
          </a:endParaRPr>
        </a:p>
      </dgm:t>
    </dgm:pt>
    <dgm:pt modelId="{8DD17648-EC85-4524-800C-52D14AC05010}" type="parTrans" cxnId="{2F83D418-37B7-4F19-8388-83FD6A82A508}">
      <dgm:prSet/>
      <dgm:spPr>
        <a:solidFill>
          <a:srgbClr val="00B050"/>
        </a:solidFill>
      </dgm:spPr>
      <dgm:t>
        <a:bodyPr/>
        <a:lstStyle/>
        <a:p>
          <a:endParaRPr lang="en-US"/>
        </a:p>
      </dgm:t>
    </dgm:pt>
    <dgm:pt modelId="{63B71B27-8A09-43B0-8A0F-28A1B3DC5658}" type="sibTrans" cxnId="{2F83D418-37B7-4F19-8388-83FD6A82A508}">
      <dgm:prSet/>
      <dgm:spPr/>
      <dgm:t>
        <a:bodyPr/>
        <a:lstStyle/>
        <a:p>
          <a:endParaRPr lang="en-US"/>
        </a:p>
      </dgm:t>
    </dgm:pt>
    <dgm:pt modelId="{76F52260-5109-40F3-B720-B2B1C4FC7AF4}">
      <dgm:prSet/>
      <dgm:spPr/>
      <dgm:t>
        <a:bodyPr/>
        <a:lstStyle/>
        <a:p>
          <a:pPr rtl="1"/>
          <a:r>
            <a:rPr lang="fa-IR" dirty="0" smtClean="0">
              <a:latin typeface="Tahoma" pitchFamily="34" charset="0"/>
              <a:ea typeface="Tahoma" pitchFamily="34" charset="0"/>
              <a:cs typeface="Tahoma" pitchFamily="34" charset="0"/>
            </a:rPr>
            <a:t>رسانه ها</a:t>
          </a:r>
          <a:endParaRPr lang="en-US" dirty="0">
            <a:latin typeface="Tahoma" pitchFamily="34" charset="0"/>
            <a:ea typeface="Tahoma" pitchFamily="34" charset="0"/>
            <a:cs typeface="Tahoma" pitchFamily="34" charset="0"/>
          </a:endParaRPr>
        </a:p>
      </dgm:t>
    </dgm:pt>
    <dgm:pt modelId="{9B5789FA-8BEE-4E48-9BA1-27ACBDA1FFE1}" type="parTrans" cxnId="{15B55E5F-726C-4389-BAB0-0D351BA35526}">
      <dgm:prSet/>
      <dgm:spPr>
        <a:solidFill>
          <a:srgbClr val="00B050"/>
        </a:solidFill>
      </dgm:spPr>
      <dgm:t>
        <a:bodyPr/>
        <a:lstStyle/>
        <a:p>
          <a:endParaRPr lang="en-US"/>
        </a:p>
      </dgm:t>
    </dgm:pt>
    <dgm:pt modelId="{9DFD0084-0109-4D1C-8E63-EC85DAC28139}" type="sibTrans" cxnId="{15B55E5F-726C-4389-BAB0-0D351BA35526}">
      <dgm:prSet/>
      <dgm:spPr/>
      <dgm:t>
        <a:bodyPr/>
        <a:lstStyle/>
        <a:p>
          <a:endParaRPr lang="en-US"/>
        </a:p>
      </dgm:t>
    </dgm:pt>
    <dgm:pt modelId="{68735CE9-DF9D-4C44-BCD9-4FC3AE57322F}" type="pres">
      <dgm:prSet presAssocID="{1DA9FF90-526A-40AD-94A5-749A8BE162BD}" presName="Name0" presStyleCnt="0">
        <dgm:presLayoutVars>
          <dgm:chMax val="1"/>
          <dgm:dir/>
          <dgm:animLvl val="ctr"/>
          <dgm:resizeHandles val="exact"/>
        </dgm:presLayoutVars>
      </dgm:prSet>
      <dgm:spPr/>
      <dgm:t>
        <a:bodyPr/>
        <a:lstStyle/>
        <a:p>
          <a:endParaRPr lang="en-US"/>
        </a:p>
      </dgm:t>
    </dgm:pt>
    <dgm:pt modelId="{E4764144-9BB9-42DD-95EC-DBBB7D531397}" type="pres">
      <dgm:prSet presAssocID="{CDF8C538-7CDB-47B6-85E8-A666EC594E2A}" presName="centerShape" presStyleLbl="node0" presStyleIdx="0" presStyleCnt="1"/>
      <dgm:spPr/>
      <dgm:t>
        <a:bodyPr/>
        <a:lstStyle/>
        <a:p>
          <a:endParaRPr lang="en-US"/>
        </a:p>
      </dgm:t>
    </dgm:pt>
    <dgm:pt modelId="{8C5D3E8A-BBA3-46F4-8B01-0B2325CB6E0C}" type="pres">
      <dgm:prSet presAssocID="{83689D49-3FCD-4173-BF75-0F4A3F98503A}" presName="parTrans" presStyleLbl="sibTrans2D1" presStyleIdx="0" presStyleCnt="4"/>
      <dgm:spPr/>
      <dgm:t>
        <a:bodyPr/>
        <a:lstStyle/>
        <a:p>
          <a:endParaRPr lang="en-US"/>
        </a:p>
      </dgm:t>
    </dgm:pt>
    <dgm:pt modelId="{5CAA3724-CA6D-49A6-976E-19660A930781}" type="pres">
      <dgm:prSet presAssocID="{83689D49-3FCD-4173-BF75-0F4A3F98503A}" presName="connectorText" presStyleLbl="sibTrans2D1" presStyleIdx="0" presStyleCnt="4"/>
      <dgm:spPr/>
      <dgm:t>
        <a:bodyPr/>
        <a:lstStyle/>
        <a:p>
          <a:endParaRPr lang="en-US"/>
        </a:p>
      </dgm:t>
    </dgm:pt>
    <dgm:pt modelId="{26528F77-D260-4B91-B659-28ED6154D707}" type="pres">
      <dgm:prSet presAssocID="{A504A34C-E5F5-45E6-BD2F-0C3785B0BF59}" presName="node" presStyleLbl="node1" presStyleIdx="0" presStyleCnt="4">
        <dgm:presLayoutVars>
          <dgm:bulletEnabled val="1"/>
        </dgm:presLayoutVars>
      </dgm:prSet>
      <dgm:spPr/>
      <dgm:t>
        <a:bodyPr/>
        <a:lstStyle/>
        <a:p>
          <a:endParaRPr lang="en-US"/>
        </a:p>
      </dgm:t>
    </dgm:pt>
    <dgm:pt modelId="{351D6EA3-89CA-44A0-B93A-F3B65D106146}" type="pres">
      <dgm:prSet presAssocID="{FA0FF55A-35E0-4F9E-A5E6-28B557FF0E4B}" presName="parTrans" presStyleLbl="sibTrans2D1" presStyleIdx="1" presStyleCnt="4"/>
      <dgm:spPr/>
      <dgm:t>
        <a:bodyPr/>
        <a:lstStyle/>
        <a:p>
          <a:endParaRPr lang="en-US"/>
        </a:p>
      </dgm:t>
    </dgm:pt>
    <dgm:pt modelId="{C81CB4CC-812D-4797-86ED-7C1A82D7BC8A}" type="pres">
      <dgm:prSet presAssocID="{FA0FF55A-35E0-4F9E-A5E6-28B557FF0E4B}" presName="connectorText" presStyleLbl="sibTrans2D1" presStyleIdx="1" presStyleCnt="4"/>
      <dgm:spPr/>
      <dgm:t>
        <a:bodyPr/>
        <a:lstStyle/>
        <a:p>
          <a:endParaRPr lang="en-US"/>
        </a:p>
      </dgm:t>
    </dgm:pt>
    <dgm:pt modelId="{994B843D-55BE-4443-B6CC-F41B839988A7}" type="pres">
      <dgm:prSet presAssocID="{C7BF251E-BF55-44F9-B433-C73FAEFEA897}" presName="node" presStyleLbl="node1" presStyleIdx="1" presStyleCnt="4" custAng="0">
        <dgm:presLayoutVars>
          <dgm:bulletEnabled val="1"/>
        </dgm:presLayoutVars>
      </dgm:prSet>
      <dgm:spPr/>
      <dgm:t>
        <a:bodyPr/>
        <a:lstStyle/>
        <a:p>
          <a:endParaRPr lang="en-US"/>
        </a:p>
      </dgm:t>
    </dgm:pt>
    <dgm:pt modelId="{CEC976AE-E963-4433-B675-F766FFDD2A86}" type="pres">
      <dgm:prSet presAssocID="{9B5789FA-8BEE-4E48-9BA1-27ACBDA1FFE1}" presName="parTrans" presStyleLbl="sibTrans2D1" presStyleIdx="2" presStyleCnt="4"/>
      <dgm:spPr/>
      <dgm:t>
        <a:bodyPr/>
        <a:lstStyle/>
        <a:p>
          <a:endParaRPr lang="en-US"/>
        </a:p>
      </dgm:t>
    </dgm:pt>
    <dgm:pt modelId="{ED3F5B54-5AB0-4715-866D-BB802C0F99FA}" type="pres">
      <dgm:prSet presAssocID="{9B5789FA-8BEE-4E48-9BA1-27ACBDA1FFE1}" presName="connectorText" presStyleLbl="sibTrans2D1" presStyleIdx="2" presStyleCnt="4"/>
      <dgm:spPr/>
      <dgm:t>
        <a:bodyPr/>
        <a:lstStyle/>
        <a:p>
          <a:endParaRPr lang="en-US"/>
        </a:p>
      </dgm:t>
    </dgm:pt>
    <dgm:pt modelId="{39B54353-5ED9-4936-BD82-06BF6E4C21AC}" type="pres">
      <dgm:prSet presAssocID="{76F52260-5109-40F3-B720-B2B1C4FC7AF4}" presName="node" presStyleLbl="node1" presStyleIdx="2" presStyleCnt="4">
        <dgm:presLayoutVars>
          <dgm:bulletEnabled val="1"/>
        </dgm:presLayoutVars>
      </dgm:prSet>
      <dgm:spPr/>
      <dgm:t>
        <a:bodyPr/>
        <a:lstStyle/>
        <a:p>
          <a:endParaRPr lang="en-US"/>
        </a:p>
      </dgm:t>
    </dgm:pt>
    <dgm:pt modelId="{2865FDCA-FB73-4EC5-A3E5-8C376852EEBC}" type="pres">
      <dgm:prSet presAssocID="{8DD17648-EC85-4524-800C-52D14AC05010}" presName="parTrans" presStyleLbl="sibTrans2D1" presStyleIdx="3" presStyleCnt="4"/>
      <dgm:spPr/>
      <dgm:t>
        <a:bodyPr/>
        <a:lstStyle/>
        <a:p>
          <a:endParaRPr lang="en-US"/>
        </a:p>
      </dgm:t>
    </dgm:pt>
    <dgm:pt modelId="{2BCA9AF7-788D-41E3-85BF-10C641014091}" type="pres">
      <dgm:prSet presAssocID="{8DD17648-EC85-4524-800C-52D14AC05010}" presName="connectorText" presStyleLbl="sibTrans2D1" presStyleIdx="3" presStyleCnt="4"/>
      <dgm:spPr/>
      <dgm:t>
        <a:bodyPr/>
        <a:lstStyle/>
        <a:p>
          <a:endParaRPr lang="en-US"/>
        </a:p>
      </dgm:t>
    </dgm:pt>
    <dgm:pt modelId="{BD979E8A-88A0-4F4E-8DBC-0CA44C3FEF21}" type="pres">
      <dgm:prSet presAssocID="{DE301736-B72B-4800-A8A7-EEE5F6228366}" presName="node" presStyleLbl="node1" presStyleIdx="3" presStyleCnt="4">
        <dgm:presLayoutVars>
          <dgm:bulletEnabled val="1"/>
        </dgm:presLayoutVars>
      </dgm:prSet>
      <dgm:spPr/>
      <dgm:t>
        <a:bodyPr/>
        <a:lstStyle/>
        <a:p>
          <a:endParaRPr lang="en-US"/>
        </a:p>
      </dgm:t>
    </dgm:pt>
  </dgm:ptLst>
  <dgm:cxnLst>
    <dgm:cxn modelId="{F57B0932-15D6-4405-A551-CDD53029FF18}" srcId="{CDF8C538-7CDB-47B6-85E8-A666EC594E2A}" destId="{C7BF251E-BF55-44F9-B433-C73FAEFEA897}" srcOrd="1" destOrd="0" parTransId="{FA0FF55A-35E0-4F9E-A5E6-28B557FF0E4B}" sibTransId="{2D8783F1-873B-4930-9904-3FC031A684AB}"/>
    <dgm:cxn modelId="{A99306D2-FBD6-41DD-9A9B-1627364EEA88}" type="presOf" srcId="{DE301736-B72B-4800-A8A7-EEE5F6228366}" destId="{BD979E8A-88A0-4F4E-8DBC-0CA44C3FEF21}" srcOrd="0" destOrd="0" presId="urn:microsoft.com/office/officeart/2005/8/layout/radial5"/>
    <dgm:cxn modelId="{D550480C-0BFD-44EF-BE89-24CD91E15787}" type="presOf" srcId="{A504A34C-E5F5-45E6-BD2F-0C3785B0BF59}" destId="{26528F77-D260-4B91-B659-28ED6154D707}" srcOrd="0" destOrd="0" presId="urn:microsoft.com/office/officeart/2005/8/layout/radial5"/>
    <dgm:cxn modelId="{2F83D418-37B7-4F19-8388-83FD6A82A508}" srcId="{CDF8C538-7CDB-47B6-85E8-A666EC594E2A}" destId="{DE301736-B72B-4800-A8A7-EEE5F6228366}" srcOrd="3" destOrd="0" parTransId="{8DD17648-EC85-4524-800C-52D14AC05010}" sibTransId="{63B71B27-8A09-43B0-8A0F-28A1B3DC5658}"/>
    <dgm:cxn modelId="{E218EFAF-BC9E-40BA-AC92-6144969DE8ED}" type="presOf" srcId="{FA0FF55A-35E0-4F9E-A5E6-28B557FF0E4B}" destId="{351D6EA3-89CA-44A0-B93A-F3B65D106146}" srcOrd="0" destOrd="0" presId="urn:microsoft.com/office/officeart/2005/8/layout/radial5"/>
    <dgm:cxn modelId="{E54B53EE-65FA-4115-A97D-F9213099FFBA}" type="presOf" srcId="{FA0FF55A-35E0-4F9E-A5E6-28B557FF0E4B}" destId="{C81CB4CC-812D-4797-86ED-7C1A82D7BC8A}" srcOrd="1" destOrd="0" presId="urn:microsoft.com/office/officeart/2005/8/layout/radial5"/>
    <dgm:cxn modelId="{8EAFF50F-7F65-4CC1-B137-317EF1CB870B}" type="presOf" srcId="{9B5789FA-8BEE-4E48-9BA1-27ACBDA1FFE1}" destId="{CEC976AE-E963-4433-B675-F766FFDD2A86}" srcOrd="0" destOrd="0" presId="urn:microsoft.com/office/officeart/2005/8/layout/radial5"/>
    <dgm:cxn modelId="{B62A1975-44FA-4783-95C4-EB3476D89523}" type="presOf" srcId="{1DA9FF90-526A-40AD-94A5-749A8BE162BD}" destId="{68735CE9-DF9D-4C44-BCD9-4FC3AE57322F}" srcOrd="0" destOrd="0" presId="urn:microsoft.com/office/officeart/2005/8/layout/radial5"/>
    <dgm:cxn modelId="{4200FE26-8A39-4DED-8C3B-EAA0C4D39A25}" srcId="{CDF8C538-7CDB-47B6-85E8-A666EC594E2A}" destId="{A504A34C-E5F5-45E6-BD2F-0C3785B0BF59}" srcOrd="0" destOrd="0" parTransId="{83689D49-3FCD-4173-BF75-0F4A3F98503A}" sibTransId="{061A6429-505A-4D70-830B-6EE27CF66AB2}"/>
    <dgm:cxn modelId="{FDBA1677-93CF-4031-BAD2-B6323CC5E8C4}" type="presOf" srcId="{8DD17648-EC85-4524-800C-52D14AC05010}" destId="{2BCA9AF7-788D-41E3-85BF-10C641014091}" srcOrd="1" destOrd="0" presId="urn:microsoft.com/office/officeart/2005/8/layout/radial5"/>
    <dgm:cxn modelId="{08054E36-B55A-48C7-B643-391BF76F2B15}" type="presOf" srcId="{C7BF251E-BF55-44F9-B433-C73FAEFEA897}" destId="{994B843D-55BE-4443-B6CC-F41B839988A7}" srcOrd="0" destOrd="0" presId="urn:microsoft.com/office/officeart/2005/8/layout/radial5"/>
    <dgm:cxn modelId="{184D45C3-CEC6-4912-8BE5-677DFD002E81}" type="presOf" srcId="{8DD17648-EC85-4524-800C-52D14AC05010}" destId="{2865FDCA-FB73-4EC5-A3E5-8C376852EEBC}" srcOrd="0" destOrd="0" presId="urn:microsoft.com/office/officeart/2005/8/layout/radial5"/>
    <dgm:cxn modelId="{DCD3565F-EB35-4C20-8FC1-1FD2F623221B}" type="presOf" srcId="{9B5789FA-8BEE-4E48-9BA1-27ACBDA1FFE1}" destId="{ED3F5B54-5AB0-4715-866D-BB802C0F99FA}" srcOrd="1" destOrd="0" presId="urn:microsoft.com/office/officeart/2005/8/layout/radial5"/>
    <dgm:cxn modelId="{3FE2A667-BCB3-48E4-B748-6199B9DA3EFE}" type="presOf" srcId="{83689D49-3FCD-4173-BF75-0F4A3F98503A}" destId="{5CAA3724-CA6D-49A6-976E-19660A930781}" srcOrd="1" destOrd="0" presId="urn:microsoft.com/office/officeart/2005/8/layout/radial5"/>
    <dgm:cxn modelId="{93370BEA-0E65-4AA7-AB77-31890E09B710}" type="presOf" srcId="{CDF8C538-7CDB-47B6-85E8-A666EC594E2A}" destId="{E4764144-9BB9-42DD-95EC-DBBB7D531397}" srcOrd="0" destOrd="0" presId="urn:microsoft.com/office/officeart/2005/8/layout/radial5"/>
    <dgm:cxn modelId="{15B55E5F-726C-4389-BAB0-0D351BA35526}" srcId="{CDF8C538-7CDB-47B6-85E8-A666EC594E2A}" destId="{76F52260-5109-40F3-B720-B2B1C4FC7AF4}" srcOrd="2" destOrd="0" parTransId="{9B5789FA-8BEE-4E48-9BA1-27ACBDA1FFE1}" sibTransId="{9DFD0084-0109-4D1C-8E63-EC85DAC28139}"/>
    <dgm:cxn modelId="{397E73DA-5275-41F9-8491-568A0437B109}" type="presOf" srcId="{83689D49-3FCD-4173-BF75-0F4A3F98503A}" destId="{8C5D3E8A-BBA3-46F4-8B01-0B2325CB6E0C}" srcOrd="0" destOrd="0" presId="urn:microsoft.com/office/officeart/2005/8/layout/radial5"/>
    <dgm:cxn modelId="{01640847-7306-47AD-A122-47493C9F0032}" type="presOf" srcId="{76F52260-5109-40F3-B720-B2B1C4FC7AF4}" destId="{39B54353-5ED9-4936-BD82-06BF6E4C21AC}" srcOrd="0" destOrd="0" presId="urn:microsoft.com/office/officeart/2005/8/layout/radial5"/>
    <dgm:cxn modelId="{EAB669D3-156E-45F6-9D48-E8E4E5D9E93A}" srcId="{1DA9FF90-526A-40AD-94A5-749A8BE162BD}" destId="{CDF8C538-7CDB-47B6-85E8-A666EC594E2A}" srcOrd="0" destOrd="0" parTransId="{A2AFAF36-701B-4D0F-8658-F2858B463AA6}" sibTransId="{4D69387F-17CD-4953-9117-B8FD91D482BC}"/>
    <dgm:cxn modelId="{C7FC0E38-4589-4B50-8133-3BE1742A9C75}" type="presParOf" srcId="{68735CE9-DF9D-4C44-BCD9-4FC3AE57322F}" destId="{E4764144-9BB9-42DD-95EC-DBBB7D531397}" srcOrd="0" destOrd="0" presId="urn:microsoft.com/office/officeart/2005/8/layout/radial5"/>
    <dgm:cxn modelId="{477EC1CA-D332-4863-8697-628BF9826D80}" type="presParOf" srcId="{68735CE9-DF9D-4C44-BCD9-4FC3AE57322F}" destId="{8C5D3E8A-BBA3-46F4-8B01-0B2325CB6E0C}" srcOrd="1" destOrd="0" presId="urn:microsoft.com/office/officeart/2005/8/layout/radial5"/>
    <dgm:cxn modelId="{A599B732-7FA5-4459-9C92-E9E7CC3515EE}" type="presParOf" srcId="{8C5D3E8A-BBA3-46F4-8B01-0B2325CB6E0C}" destId="{5CAA3724-CA6D-49A6-976E-19660A930781}" srcOrd="0" destOrd="0" presId="urn:microsoft.com/office/officeart/2005/8/layout/radial5"/>
    <dgm:cxn modelId="{0CA357DA-BD06-4BD8-A67B-CC2B94B82217}" type="presParOf" srcId="{68735CE9-DF9D-4C44-BCD9-4FC3AE57322F}" destId="{26528F77-D260-4B91-B659-28ED6154D707}" srcOrd="2" destOrd="0" presId="urn:microsoft.com/office/officeart/2005/8/layout/radial5"/>
    <dgm:cxn modelId="{E77F86BE-5C50-42A8-A092-5A1FE351A488}" type="presParOf" srcId="{68735CE9-DF9D-4C44-BCD9-4FC3AE57322F}" destId="{351D6EA3-89CA-44A0-B93A-F3B65D106146}" srcOrd="3" destOrd="0" presId="urn:microsoft.com/office/officeart/2005/8/layout/radial5"/>
    <dgm:cxn modelId="{0E87586D-F300-4E37-BCB3-4FF06058C73B}" type="presParOf" srcId="{351D6EA3-89CA-44A0-B93A-F3B65D106146}" destId="{C81CB4CC-812D-4797-86ED-7C1A82D7BC8A}" srcOrd="0" destOrd="0" presId="urn:microsoft.com/office/officeart/2005/8/layout/radial5"/>
    <dgm:cxn modelId="{C77B39B9-5115-4723-A814-E9BE2ED071A9}" type="presParOf" srcId="{68735CE9-DF9D-4C44-BCD9-4FC3AE57322F}" destId="{994B843D-55BE-4443-B6CC-F41B839988A7}" srcOrd="4" destOrd="0" presId="urn:microsoft.com/office/officeart/2005/8/layout/radial5"/>
    <dgm:cxn modelId="{B7168AF9-4B8C-4B23-ABB1-C55EA61072FA}" type="presParOf" srcId="{68735CE9-DF9D-4C44-BCD9-4FC3AE57322F}" destId="{CEC976AE-E963-4433-B675-F766FFDD2A86}" srcOrd="5" destOrd="0" presId="urn:microsoft.com/office/officeart/2005/8/layout/radial5"/>
    <dgm:cxn modelId="{4F292E02-3CAD-47B5-84C6-49457B935C3C}" type="presParOf" srcId="{CEC976AE-E963-4433-B675-F766FFDD2A86}" destId="{ED3F5B54-5AB0-4715-866D-BB802C0F99FA}" srcOrd="0" destOrd="0" presId="urn:microsoft.com/office/officeart/2005/8/layout/radial5"/>
    <dgm:cxn modelId="{6C4FF0E4-BD47-411A-B2DC-613003442C0A}" type="presParOf" srcId="{68735CE9-DF9D-4C44-BCD9-4FC3AE57322F}" destId="{39B54353-5ED9-4936-BD82-06BF6E4C21AC}" srcOrd="6" destOrd="0" presId="urn:microsoft.com/office/officeart/2005/8/layout/radial5"/>
    <dgm:cxn modelId="{3350BDE1-609D-4644-A90B-0DC34407AB18}" type="presParOf" srcId="{68735CE9-DF9D-4C44-BCD9-4FC3AE57322F}" destId="{2865FDCA-FB73-4EC5-A3E5-8C376852EEBC}" srcOrd="7" destOrd="0" presId="urn:microsoft.com/office/officeart/2005/8/layout/radial5"/>
    <dgm:cxn modelId="{993D6258-9488-44BE-A994-616A0AB0ED8D}" type="presParOf" srcId="{2865FDCA-FB73-4EC5-A3E5-8C376852EEBC}" destId="{2BCA9AF7-788D-41E3-85BF-10C641014091}" srcOrd="0" destOrd="0" presId="urn:microsoft.com/office/officeart/2005/8/layout/radial5"/>
    <dgm:cxn modelId="{3FA7A297-8D1D-4FD4-A75A-45D8A514437F}" type="presParOf" srcId="{68735CE9-DF9D-4C44-BCD9-4FC3AE57322F}" destId="{BD979E8A-88A0-4F4E-8DBC-0CA44C3FEF21}"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DD286B-8B90-44E0-B613-889ADB7107AE}">
      <dsp:nvSpPr>
        <dsp:cNvPr id="0" name=""/>
        <dsp:cNvSpPr/>
      </dsp:nvSpPr>
      <dsp:spPr>
        <a:xfrm rot="16200000">
          <a:off x="508000" y="-508000"/>
          <a:ext cx="2032000" cy="3048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fa-IR" sz="4200" kern="1200" dirty="0" smtClean="0"/>
            <a:t>اجتماعی</a:t>
          </a:r>
          <a:endParaRPr lang="en-US" sz="4200" kern="1200" dirty="0"/>
        </a:p>
      </dsp:txBody>
      <dsp:txXfrm rot="16200000">
        <a:off x="762000" y="-762000"/>
        <a:ext cx="1524000" cy="3048000"/>
      </dsp:txXfrm>
    </dsp:sp>
    <dsp:sp modelId="{1AC56EEE-36FA-45EB-815C-ACFBADCB48C3}">
      <dsp:nvSpPr>
        <dsp:cNvPr id="0" name=""/>
        <dsp:cNvSpPr/>
      </dsp:nvSpPr>
      <dsp:spPr>
        <a:xfrm>
          <a:off x="3048000" y="0"/>
          <a:ext cx="3048000" cy="2032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fa-IR" sz="4200" kern="1200" dirty="0" smtClean="0"/>
            <a:t>اقتصادی</a:t>
          </a:r>
          <a:endParaRPr lang="en-US" sz="4200" kern="1200" dirty="0"/>
        </a:p>
      </dsp:txBody>
      <dsp:txXfrm>
        <a:off x="3048000" y="0"/>
        <a:ext cx="3048000" cy="1524000"/>
      </dsp:txXfrm>
    </dsp:sp>
    <dsp:sp modelId="{04D9BFD4-4164-4CEA-A5B4-27B835420BEA}">
      <dsp:nvSpPr>
        <dsp:cNvPr id="0" name=""/>
        <dsp:cNvSpPr/>
      </dsp:nvSpPr>
      <dsp:spPr>
        <a:xfrm rot="10800000">
          <a:off x="0" y="2032000"/>
          <a:ext cx="3048000" cy="2032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fa-IR" sz="4200" kern="1200" dirty="0" smtClean="0"/>
            <a:t>فرهنگی</a:t>
          </a:r>
          <a:endParaRPr lang="en-US" sz="4200" kern="1200" dirty="0"/>
        </a:p>
      </dsp:txBody>
      <dsp:txXfrm rot="10800000">
        <a:off x="0" y="2539999"/>
        <a:ext cx="3048000" cy="1524000"/>
      </dsp:txXfrm>
    </dsp:sp>
    <dsp:sp modelId="{82EAE274-DBBF-45CF-A52B-DACF84EF4934}">
      <dsp:nvSpPr>
        <dsp:cNvPr id="0" name=""/>
        <dsp:cNvSpPr/>
      </dsp:nvSpPr>
      <dsp:spPr>
        <a:xfrm rot="5400000">
          <a:off x="3556000" y="1523999"/>
          <a:ext cx="2032000" cy="3048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fa-IR" sz="4200" kern="1200" dirty="0" smtClean="0"/>
            <a:t>سیاسی</a:t>
          </a:r>
          <a:endParaRPr lang="en-US" sz="4200" kern="1200" dirty="0"/>
        </a:p>
      </dsp:txBody>
      <dsp:txXfrm rot="5400000">
        <a:off x="3810000" y="1777999"/>
        <a:ext cx="1524000" cy="3048000"/>
      </dsp:txXfrm>
    </dsp:sp>
    <dsp:sp modelId="{E609A5A5-A5D7-45AE-AE00-CA7B0D9EBCCA}">
      <dsp:nvSpPr>
        <dsp:cNvPr id="0" name=""/>
        <dsp:cNvSpPr/>
      </dsp:nvSpPr>
      <dsp:spPr>
        <a:xfrm>
          <a:off x="2133600" y="1523999"/>
          <a:ext cx="1828800" cy="1016000"/>
        </a:xfrm>
        <a:prstGeom prst="roundRect">
          <a:avLst/>
        </a:prstGeom>
        <a:gradFill rotWithShape="0">
          <a:gsLst>
            <a:gs pos="0">
              <a:schemeClr val="accent2">
                <a:tint val="60000"/>
                <a:hueOff val="0"/>
                <a:satOff val="0"/>
                <a:lumOff val="0"/>
                <a:alphaOff val="0"/>
                <a:tint val="50000"/>
                <a:satMod val="300000"/>
              </a:schemeClr>
            </a:gs>
            <a:gs pos="35000">
              <a:schemeClr val="accent2">
                <a:tint val="60000"/>
                <a:hueOff val="0"/>
                <a:satOff val="0"/>
                <a:lumOff val="0"/>
                <a:alphaOff val="0"/>
                <a:tint val="37000"/>
                <a:satMod val="300000"/>
              </a:schemeClr>
            </a:gs>
            <a:gs pos="100000">
              <a:schemeClr val="accent2">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fa-IR" sz="4200" kern="1200" dirty="0" smtClean="0"/>
            <a:t>توسعه</a:t>
          </a:r>
          <a:endParaRPr lang="en-US" sz="4200" kern="1200" dirty="0"/>
        </a:p>
      </dsp:txBody>
      <dsp:txXfrm>
        <a:off x="2133600" y="1523999"/>
        <a:ext cx="1828800" cy="10160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4A0940-6A7A-48FB-BBD1-DC36022D7073}" type="datetimeFigureOut">
              <a:rPr lang="en-US" smtClean="0"/>
              <a:pPr/>
              <a:t>2/10/2016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AAEBD9-D1E8-4462-8460-C0CD2CA5DE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ACC98DC8-77EB-49FB-8C6B-EA0A3D021AF7}" type="slidenum">
              <a:rPr lang="ar-SA" smtClean="0">
                <a:latin typeface="Arial" charset="0"/>
              </a:rPr>
              <a:pPr/>
              <a:t>47</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fa-IR"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600200"/>
            <a:ext cx="8229600" cy="4525963"/>
          </a:xfrm>
        </p:spPr>
        <p:txBody>
          <a:bodyPr/>
          <a:lstStyle/>
          <a:p>
            <a:pPr lvl="0"/>
            <a:endParaRPr lang="fa-IR" noProof="0" smtClean="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CC675C-2B29-46A1-AEBD-01DF80AA657D}"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3600450"/>
          </a:xfrm>
          <a:solidFill>
            <a:srgbClr val="92D050"/>
          </a:solidFill>
        </p:spPr>
        <p:txBody>
          <a:bodyPr/>
          <a:lstStyle/>
          <a:p>
            <a:pPr rtl="1"/>
            <a:r>
              <a:rPr lang="fa-IR" b="1" dirty="0" smtClean="0">
                <a:solidFill>
                  <a:schemeClr val="bg1"/>
                </a:solidFill>
                <a:effectLst>
                  <a:outerShdw blurRad="38100" dist="38100" dir="2700000" algn="tl">
                    <a:srgbClr val="000000">
                      <a:alpha val="43137"/>
                    </a:srgbClr>
                  </a:outerShdw>
                </a:effectLst>
              </a:rPr>
              <a:t/>
            </a:r>
            <a:br>
              <a:rPr lang="fa-IR" b="1" dirty="0" smtClean="0">
                <a:solidFill>
                  <a:schemeClr val="bg1"/>
                </a:solidFill>
                <a:effectLst>
                  <a:outerShdw blurRad="38100" dist="38100" dir="2700000" algn="tl">
                    <a:srgbClr val="000000">
                      <a:alpha val="43137"/>
                    </a:srgbClr>
                  </a:outerShdw>
                </a:effectLst>
              </a:rPr>
            </a:br>
            <a:r>
              <a:rPr lang="fa-IR" b="1" dirty="0" smtClean="0">
                <a:solidFill>
                  <a:schemeClr val="bg1"/>
                </a:solidFill>
                <a:effectLst>
                  <a:outerShdw blurRad="38100" dist="38100" dir="2700000" algn="tl">
                    <a:srgbClr val="000000">
                      <a:alpha val="43137"/>
                    </a:srgbClr>
                  </a:outerShdw>
                </a:effectLst>
              </a:rPr>
              <a:t/>
            </a:r>
            <a:br>
              <a:rPr lang="fa-IR" b="1" dirty="0" smtClean="0">
                <a:solidFill>
                  <a:schemeClr val="bg1"/>
                </a:solidFill>
                <a:effectLst>
                  <a:outerShdw blurRad="38100" dist="38100" dir="2700000" algn="tl">
                    <a:srgbClr val="000000">
                      <a:alpha val="43137"/>
                    </a:srgbClr>
                  </a:outerShdw>
                </a:effectLst>
              </a:rPr>
            </a:br>
            <a:r>
              <a:rPr lang="fa-IR" b="1" dirty="0" smtClean="0">
                <a:solidFill>
                  <a:schemeClr val="bg1"/>
                </a:solidFill>
                <a:effectLst>
                  <a:outerShdw blurRad="38100" dist="38100" dir="2700000" algn="tl">
                    <a:srgbClr val="000000">
                      <a:alpha val="43137"/>
                    </a:srgbClr>
                  </a:outerShdw>
                </a:effectLst>
              </a:rPr>
              <a:t/>
            </a:r>
            <a:br>
              <a:rPr lang="fa-IR" b="1" dirty="0" smtClean="0">
                <a:solidFill>
                  <a:schemeClr val="bg1"/>
                </a:solidFill>
                <a:effectLst>
                  <a:outerShdw blurRad="38100" dist="38100" dir="2700000" algn="tl">
                    <a:srgbClr val="000000">
                      <a:alpha val="43137"/>
                    </a:srgbClr>
                  </a:outerShdw>
                </a:effectLst>
              </a:rPr>
            </a:br>
            <a:r>
              <a:rPr lang="fa-IR" b="1" dirty="0" smtClean="0">
                <a:solidFill>
                  <a:schemeClr val="bg1"/>
                </a:solidFill>
                <a:effectLst>
                  <a:outerShdw blurRad="38100" dist="38100" dir="2700000" algn="tl">
                    <a:srgbClr val="000000">
                      <a:alpha val="43137"/>
                    </a:srgbClr>
                  </a:outerShdw>
                </a:effectLst>
              </a:rPr>
              <a:t>روابط عمومی و توسعه</a:t>
            </a:r>
            <a:endParaRPr lang="en-US" b="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fa-IR" sz="2400" b="1" dirty="0" smtClean="0">
                <a:solidFill>
                  <a:schemeClr val="tx1">
                    <a:lumMod val="50000"/>
                    <a:lumOff val="50000"/>
                  </a:schemeClr>
                </a:solidFill>
              </a:rPr>
              <a:t>احمد یحیایی ایله ای</a:t>
            </a:r>
          </a:p>
          <a:p>
            <a:r>
              <a:rPr lang="fa-IR" sz="2400" b="1" dirty="0" smtClean="0">
                <a:solidFill>
                  <a:schemeClr val="tx1">
                    <a:lumMod val="50000"/>
                    <a:lumOff val="50000"/>
                  </a:schemeClr>
                </a:solidFill>
              </a:rPr>
              <a:t>(دکترای ارتباطات)</a:t>
            </a:r>
            <a:endParaRPr lang="en-US" sz="2400" b="1"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algn="just" rtl="1"/>
            <a:r>
              <a:rPr lang="fa-IR" b="1" dirty="0" smtClean="0"/>
              <a:t>توسعة اجتماعي</a:t>
            </a:r>
            <a:endParaRPr lang="fa-IR" dirty="0" smtClean="0"/>
          </a:p>
          <a:p>
            <a:pPr algn="just" rtl="1"/>
            <a:r>
              <a:rPr lang="fa-IR" dirty="0" smtClean="0"/>
              <a:t>عبارت است از تأمين </a:t>
            </a:r>
            <a:r>
              <a:rPr lang="fa-IR" b="1" dirty="0" smtClean="0">
                <a:solidFill>
                  <a:srgbClr val="FF0000"/>
                </a:solidFill>
              </a:rPr>
              <a:t>مشاركت بيشتر مردم در ادارة امور</a:t>
            </a:r>
            <a:r>
              <a:rPr lang="fa-IR" dirty="0" smtClean="0"/>
              <a:t>، افزايش مهارت و </a:t>
            </a:r>
            <a:r>
              <a:rPr lang="fa-IR" b="1" dirty="0" smtClean="0">
                <a:solidFill>
                  <a:srgbClr val="FF0000"/>
                </a:solidFill>
              </a:rPr>
              <a:t>دانش</a:t>
            </a:r>
            <a:r>
              <a:rPr lang="fa-IR" dirty="0" smtClean="0"/>
              <a:t>، ارتقای سطح ارتباطات اجتماعي و نحوة برخورداري از مجراهاي پيام‌رسان در جهت يافتن هويت فرهنگي و فردي افراد.</a:t>
            </a:r>
          </a:p>
          <a:p>
            <a:pPr algn="just" rtl="1"/>
            <a:r>
              <a:rPr lang="fa-IR" b="1" dirty="0" smtClean="0"/>
              <a:t>توسعه سياسي</a:t>
            </a:r>
            <a:endParaRPr lang="fa-IR" dirty="0" smtClean="0"/>
          </a:p>
          <a:p>
            <a:pPr algn="just" rtl="1"/>
            <a:r>
              <a:rPr lang="fa-IR" dirty="0" smtClean="0"/>
              <a:t>عبارت است از تأمين برابري حقوقي مردم، مشاركت و رقابت </a:t>
            </a:r>
            <a:r>
              <a:rPr lang="fa-IR" b="1" dirty="0" smtClean="0">
                <a:solidFill>
                  <a:srgbClr val="FF0000"/>
                </a:solidFill>
              </a:rPr>
              <a:t>آزادانه عقيده‌ها</a:t>
            </a:r>
            <a:r>
              <a:rPr lang="fa-IR" dirty="0" smtClean="0"/>
              <a:t>، پيدايش و تحكيم جامعة مدني. توسعه سياسي همچنين دربرگيرندة موانع قانوني در خصوص شكل‌گيري </a:t>
            </a:r>
            <a:r>
              <a:rPr lang="fa-IR" b="1" dirty="0" smtClean="0">
                <a:solidFill>
                  <a:srgbClr val="FF0000"/>
                </a:solidFill>
              </a:rPr>
              <a:t>احزاب</a:t>
            </a:r>
            <a:r>
              <a:rPr lang="fa-IR" dirty="0" smtClean="0"/>
              <a:t>، سازمانهاي غيردولتي، اتحاديه‌هاي صنفي، </a:t>
            </a:r>
            <a:r>
              <a:rPr lang="fa-IR" b="1" dirty="0" smtClean="0">
                <a:solidFill>
                  <a:srgbClr val="FF0000"/>
                </a:solidFill>
              </a:rPr>
              <a:t>مطبوعات آزاد </a:t>
            </a:r>
            <a:r>
              <a:rPr lang="fa-IR" dirty="0" smtClean="0"/>
              <a:t>و تكثرگرا  با قيد رعايت قوانين حاكم بر مملكت.</a:t>
            </a:r>
          </a:p>
          <a:p>
            <a:pPr algn="just" rtl="1"/>
            <a:r>
              <a:rPr lang="fa-IR" b="1" dirty="0" smtClean="0"/>
              <a:t>توسعة فرهنگي</a:t>
            </a:r>
            <a:endParaRPr lang="fa-IR" dirty="0" smtClean="0"/>
          </a:p>
          <a:p>
            <a:pPr algn="just" rtl="1"/>
            <a:r>
              <a:rPr lang="fa-IR" dirty="0" smtClean="0"/>
              <a:t>بسياري از جنبه‌هاي </a:t>
            </a:r>
            <a:r>
              <a:rPr lang="fa-IR" b="1" dirty="0" smtClean="0">
                <a:solidFill>
                  <a:srgbClr val="FF0000"/>
                </a:solidFill>
              </a:rPr>
              <a:t>توسعه فرهنگي داراي خصيصه‌هاي توسعة اجتماعي </a:t>
            </a:r>
            <a:r>
              <a:rPr lang="fa-IR" dirty="0" smtClean="0"/>
              <a:t>است و در موارد بسياري اين ويژگيها داراي هم‌پوشاني است و توضيحاتي كه درخصوص توسعه اجتماعي داده شد مي‌توان با توسعه فرهنگي تعميم داد.</a:t>
            </a:r>
          </a:p>
          <a:p>
            <a:pPr algn="just" rtl="1"/>
            <a:r>
              <a:rPr lang="fa-IR" sz="3100" b="1" dirty="0" smtClean="0"/>
              <a:t>توسعة اقتصادي</a:t>
            </a:r>
          </a:p>
          <a:p>
            <a:pPr algn="just" rtl="1"/>
            <a:r>
              <a:rPr lang="fa-IR" dirty="0" smtClean="0"/>
              <a:t>بيشتر مسايل كمي‌است. عبارت است از تغييرات كيفي در ساختار اقتصادي جامعه و آن دسته از تغييراتي كه بر </a:t>
            </a:r>
            <a:r>
              <a:rPr lang="fa-IR" b="1" dirty="0" smtClean="0">
                <a:solidFill>
                  <a:srgbClr val="FF0000"/>
                </a:solidFill>
              </a:rPr>
              <a:t>توليد ناخالص ملي </a:t>
            </a:r>
            <a:r>
              <a:rPr lang="fa-IR" dirty="0" smtClean="0"/>
              <a:t>تأثير گذاشته و در نتيجة آن رشد اقتصادي بدست آمده است. به عبارتي رشد اقتصادي ثمرة توسعه اقتصادي است. </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C000"/>
          </a:solidFill>
        </p:spPr>
        <p:txBody>
          <a:bodyPr>
            <a:normAutofit fontScale="90000"/>
          </a:bodyPr>
          <a:lstStyle/>
          <a:p>
            <a:pPr rtl="1"/>
            <a:r>
              <a:rPr lang="fa-IR" b="1" dirty="0" smtClean="0">
                <a:solidFill>
                  <a:schemeClr val="bg1"/>
                </a:solidFill>
                <a:effectLst>
                  <a:outerShdw blurRad="38100" dist="38100" dir="2700000" algn="tl">
                    <a:srgbClr val="000000">
                      <a:alpha val="43137"/>
                    </a:srgbClr>
                  </a:outerShdw>
                </a:effectLst>
              </a:rPr>
              <a:t/>
            </a:r>
            <a:br>
              <a:rPr lang="fa-IR" b="1" dirty="0" smtClean="0">
                <a:solidFill>
                  <a:schemeClr val="bg1"/>
                </a:solidFill>
                <a:effectLst>
                  <a:outerShdw blurRad="38100" dist="38100" dir="2700000" algn="tl">
                    <a:srgbClr val="000000">
                      <a:alpha val="43137"/>
                    </a:srgbClr>
                  </a:outerShdw>
                </a:effectLst>
              </a:rPr>
            </a:br>
            <a:r>
              <a:rPr lang="fa-IR" b="1" dirty="0" smtClean="0">
                <a:solidFill>
                  <a:schemeClr val="bg1"/>
                </a:solidFill>
                <a:effectLst>
                  <a:outerShdw blurRad="38100" dist="38100" dir="2700000" algn="tl">
                    <a:srgbClr val="000000">
                      <a:alpha val="43137"/>
                    </a:srgbClr>
                  </a:outerShdw>
                </a:effectLst>
              </a:rPr>
              <a:t>تقدم ابعاد توسعه</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286000"/>
            <a:ext cx="7848600" cy="3840163"/>
          </a:xfrm>
        </p:spPr>
        <p:txBody>
          <a:bodyPr/>
          <a:lstStyle/>
          <a:p>
            <a:pPr algn="r" rtl="1"/>
            <a:r>
              <a:rPr lang="fa-IR" dirty="0" smtClean="0"/>
              <a:t>توسعه اقتصادی مقدم بر توسعه اجتماعی</a:t>
            </a:r>
          </a:p>
          <a:p>
            <a:pPr algn="r" rtl="1"/>
            <a:r>
              <a:rPr lang="fa-IR" dirty="0" smtClean="0"/>
              <a:t>توسعه اجتماعی مقدم بر توسعه اقتصادی</a:t>
            </a:r>
            <a:endParaRPr lang="en-US" dirty="0" smtClean="0"/>
          </a:p>
          <a:p>
            <a:pPr algn="r" rt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295400"/>
          </a:xfrm>
          <a:solidFill>
            <a:srgbClr val="FFC000"/>
          </a:solidFill>
        </p:spPr>
        <p:txBody>
          <a:bodyPr>
            <a:normAutofit fontScale="90000"/>
          </a:bodyPr>
          <a:lstStyle/>
          <a:p>
            <a:pPr>
              <a:defRPr/>
            </a:pPr>
            <a:r>
              <a:rPr lang="fa-IR" sz="40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
            </a:r>
            <a:br>
              <a:rPr lang="fa-IR" sz="40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fa-IR" b="1" dirty="0" smtClean="0">
                <a:solidFill>
                  <a:schemeClr val="bg1"/>
                </a:solidFill>
                <a:effectLst>
                  <a:outerShdw blurRad="38100" dist="38100" dir="2700000" algn="tl">
                    <a:srgbClr val="000000">
                      <a:alpha val="43137"/>
                    </a:srgbClr>
                  </a:outerShdw>
                </a:effectLst>
              </a:rPr>
              <a:t>اركان توسعه</a:t>
            </a:r>
            <a:endParaRPr lang="en-US" b="1" dirty="0" smtClean="0">
              <a:solidFill>
                <a:schemeClr val="bg1"/>
              </a:solidFill>
              <a:effectLst>
                <a:outerShdw blurRad="38100" dist="38100" dir="2700000" algn="tl">
                  <a:srgbClr val="000000">
                    <a:alpha val="43137"/>
                  </a:srgbClr>
                </a:outerShdw>
              </a:effectLst>
            </a:endParaRPr>
          </a:p>
        </p:txBody>
      </p:sp>
      <p:pic>
        <p:nvPicPr>
          <p:cNvPr id="7171" name="Picture 4" descr="4545"/>
          <p:cNvPicPr>
            <a:picLocks noChangeAspect="1" noChangeArrowheads="1"/>
          </p:cNvPicPr>
          <p:nvPr/>
        </p:nvPicPr>
        <p:blipFill>
          <a:blip r:embed="rId2" cstate="print"/>
          <a:srcRect/>
          <a:stretch>
            <a:fillRect/>
          </a:stretch>
        </p:blipFill>
        <p:spPr bwMode="auto">
          <a:xfrm>
            <a:off x="762000" y="1752600"/>
            <a:ext cx="7620000" cy="45339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FFFFCC"/>
          </a:solidFill>
        </p:spPr>
        <p:txBody>
          <a:bodyPr/>
          <a:lstStyle/>
          <a:p>
            <a:pPr rtl="1"/>
            <a:r>
              <a:rPr lang="fa-IR" b="1" dirty="0" smtClean="0"/>
              <a:t>موانع تغییر</a:t>
            </a:r>
            <a:endParaRPr lang="en-US" b="1" dirty="0"/>
          </a:p>
        </p:txBody>
      </p:sp>
      <p:sp>
        <p:nvSpPr>
          <p:cNvPr id="3" name="Content Placeholder 2"/>
          <p:cNvSpPr>
            <a:spLocks noGrp="1"/>
          </p:cNvSpPr>
          <p:nvPr>
            <p:ph idx="1"/>
          </p:nvPr>
        </p:nvSpPr>
        <p:spPr>
          <a:xfrm>
            <a:off x="457200" y="2057400"/>
            <a:ext cx="6096000" cy="4068763"/>
          </a:xfrm>
        </p:spPr>
        <p:txBody>
          <a:bodyPr/>
          <a:lstStyle/>
          <a:p>
            <a:pPr algn="r" rtl="1"/>
            <a:r>
              <a:rPr lang="fa-IR" dirty="0" smtClean="0"/>
              <a:t>عادت ها</a:t>
            </a:r>
          </a:p>
          <a:p>
            <a:pPr algn="r" rtl="1"/>
            <a:r>
              <a:rPr lang="fa-IR" dirty="0" smtClean="0"/>
              <a:t>ترس</a:t>
            </a:r>
          </a:p>
          <a:p>
            <a:pPr algn="r" rtl="1"/>
            <a:r>
              <a:rPr lang="fa-IR" dirty="0" smtClean="0"/>
              <a:t>ابهام</a:t>
            </a:r>
          </a:p>
          <a:p>
            <a:pPr algn="r" rtl="1"/>
            <a:r>
              <a:rPr lang="fa-IR" dirty="0" smtClean="0"/>
              <a:t>ناآگاهی</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7030A0"/>
          </a:solidFill>
        </p:spPr>
        <p:txBody>
          <a:bodyPr/>
          <a:lstStyle/>
          <a:p>
            <a:pPr rtl="1"/>
            <a:r>
              <a:rPr lang="fa-IR" b="1" dirty="0" smtClean="0">
                <a:solidFill>
                  <a:schemeClr val="bg1"/>
                </a:solidFill>
                <a:effectLst>
                  <a:outerShdw blurRad="38100" dist="38100" dir="2700000" algn="tl">
                    <a:srgbClr val="000000">
                      <a:alpha val="43137"/>
                    </a:srgbClr>
                  </a:outerShdw>
                </a:effectLst>
              </a:rPr>
              <a:t>نظریه های توسعه</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752600"/>
            <a:ext cx="7010400" cy="3886200"/>
          </a:xfrm>
        </p:spPr>
        <p:txBody>
          <a:bodyPr>
            <a:normAutofit fontScale="77500" lnSpcReduction="20000"/>
          </a:bodyPr>
          <a:lstStyle/>
          <a:p>
            <a:pPr algn="just" rtl="1"/>
            <a:r>
              <a:rPr lang="fa-IR" b="1" dirty="0" smtClean="0"/>
              <a:t>نظریه تکاملی </a:t>
            </a:r>
          </a:p>
          <a:p>
            <a:pPr algn="just" rtl="1"/>
            <a:r>
              <a:rPr lang="fa-IR" dirty="0" smtClean="0"/>
              <a:t>فرض بسیاری از محققان بر این بود که ملتهای جدید باید همان راه کشورهای غربی را طی کنند. (اسپنسر، تیلور، مورگان، دورکیم و مارکس)</a:t>
            </a:r>
          </a:p>
          <a:p>
            <a:pPr algn="just" rtl="1"/>
            <a:r>
              <a:rPr lang="fa-IR" b="1" dirty="0" smtClean="0"/>
              <a:t>نظریه امپریالیسم</a:t>
            </a:r>
            <a:endParaRPr lang="en-US" dirty="0" smtClean="0"/>
          </a:p>
          <a:p>
            <a:pPr algn="just" rtl="1"/>
            <a:r>
              <a:rPr lang="fa-IR" dirty="0" smtClean="0"/>
              <a:t>استعمار از افزایش ظرفیت تولید بیش از توان بازارهای داخلی، و کوشش برای یافتن بازارهای جدید برای سرمایه گذاری ناشی می شود. این فرایند به اختلاف فزاینده میان ثروت جهان غرب و فقر جهان سوم منجر شده و موجبات توسعه اقتصادی کشورهای غربی و فقر بسیاری از مناطق دیگر را فراهم ساخت (گیدنز)</a:t>
            </a:r>
            <a:endParaRPr lang="en-US" dirty="0" smtClean="0"/>
          </a:p>
          <a:p>
            <a:pPr algn="just" rtl="1"/>
            <a:endParaRPr lang="en-US" dirty="0" smtClean="0"/>
          </a:p>
          <a:p>
            <a:pPr algn="just" rt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7030A0"/>
          </a:solidFill>
        </p:spPr>
        <p:txBody>
          <a:bodyPr/>
          <a:lstStyle/>
          <a:p>
            <a:pPr rtl="1"/>
            <a:r>
              <a:rPr lang="fa-IR" b="1" dirty="0" smtClean="0">
                <a:solidFill>
                  <a:schemeClr val="bg1"/>
                </a:solidFill>
                <a:effectLst>
                  <a:outerShdw blurRad="38100" dist="38100" dir="2700000" algn="tl">
                    <a:srgbClr val="000000">
                      <a:alpha val="43137"/>
                    </a:srgbClr>
                  </a:outerShdw>
                </a:effectLst>
              </a:rPr>
              <a:t>نظریه های توسعه</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752600"/>
            <a:ext cx="7010400" cy="3886200"/>
          </a:xfrm>
        </p:spPr>
        <p:txBody>
          <a:bodyPr>
            <a:normAutofit fontScale="70000" lnSpcReduction="20000"/>
          </a:bodyPr>
          <a:lstStyle/>
          <a:p>
            <a:pPr algn="just" rtl="1"/>
            <a:r>
              <a:rPr lang="fa-IR" b="1" dirty="0" smtClean="0"/>
              <a:t>نظریه نوسازی</a:t>
            </a:r>
            <a:endParaRPr lang="en-US" dirty="0" smtClean="0"/>
          </a:p>
          <a:p>
            <a:pPr algn="just" rtl="1"/>
            <a:r>
              <a:rPr lang="fa-IR" dirty="0" smtClean="0"/>
              <a:t>مکتب نوسازی با حمایت‌های امریکا شکل گرفت تا به وسیله و آثار ناشی از آن، کشورهای جهان سوم تقویت شوند و بتوانند جلوی کمونیسم بایستند. </a:t>
            </a:r>
          </a:p>
          <a:p>
            <a:pPr algn="just" rtl="1"/>
            <a:r>
              <a:rPr lang="fa-IR" dirty="0" smtClean="0"/>
              <a:t>نظریه نوسازی بر الگوی توسعه درون زا تأکید دارد که در آن منابع داخلی و شرایط تاریخی، اجتماعی، اقتصادی، سیاسی و فرهنگی جامعه خودی مورد توجه قرار می­گیرد. </a:t>
            </a:r>
          </a:p>
          <a:p>
            <a:pPr algn="just" rtl="1"/>
            <a:r>
              <a:rPr lang="fa-IR" b="1" dirty="0" smtClean="0"/>
              <a:t>نظریه وابستگی</a:t>
            </a:r>
            <a:endParaRPr lang="en-US" dirty="0" smtClean="0"/>
          </a:p>
          <a:p>
            <a:pPr algn="just" rtl="1"/>
            <a:r>
              <a:rPr lang="fa-IR" dirty="0" smtClean="0"/>
              <a:t>مکتب وابستگی از نگاه جهان سوم به پدیده توسعه می‌نگرد. پرپیش به عنوان یکی از رؤسای اسبق اکلا، در سندی که به بیانیه اکلا معروف است، درخواستی می‌کند که روند صنعتی شدن در کشورهای آمریکای لاتین، با خرید کالاهای سرمایه ای از سوی دولت‌ها همراه باشد.</a:t>
            </a:r>
            <a:endParaRPr lang="en-US" dirty="0" smtClean="0"/>
          </a:p>
          <a:p>
            <a:pPr algn="just" rtl="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p:nvPr>
        </p:nvSpPr>
        <p:spPr>
          <a:noFill/>
        </p:spPr>
        <p:txBody>
          <a:bodyPr/>
          <a:lstStyle/>
          <a:p>
            <a:pPr eaLnBrk="1" hangingPunct="1"/>
            <a:r>
              <a:rPr lang="ar-SA" sz="4100" b="1" dirty="0" smtClean="0"/>
              <a:t>کارل مارکس </a:t>
            </a:r>
            <a:endParaRPr lang="en-US" sz="4100" b="1" dirty="0" smtClean="0"/>
          </a:p>
        </p:txBody>
      </p:sp>
      <p:sp>
        <p:nvSpPr>
          <p:cNvPr id="45059" name="Rectangle 3"/>
          <p:cNvSpPr>
            <a:spLocks noGrp="1" noChangeArrowheads="1"/>
          </p:cNvSpPr>
          <p:nvPr>
            <p:ph type="body" idx="1"/>
          </p:nvPr>
        </p:nvSpPr>
        <p:spPr>
          <a:xfrm>
            <a:off x="609600" y="1600200"/>
            <a:ext cx="6019800" cy="4525963"/>
          </a:xfrm>
        </p:spPr>
        <p:txBody>
          <a:bodyPr>
            <a:normAutofit fontScale="92500"/>
          </a:bodyPr>
          <a:lstStyle/>
          <a:p>
            <a:pPr algn="just" rtl="1">
              <a:lnSpc>
                <a:spcPct val="200000"/>
              </a:lnSpc>
            </a:pPr>
            <a:r>
              <a:rPr lang="ar-SA" sz="2200" dirty="0" smtClean="0"/>
              <a:t>از نظر مارکس، در اروپا نظام‌های اجتماعی</a:t>
            </a:r>
            <a:r>
              <a:rPr lang="fa-IR" sz="2200" dirty="0" smtClean="0"/>
              <a:t> </a:t>
            </a:r>
            <a:r>
              <a:rPr lang="ar-SA" sz="2200" dirty="0" smtClean="0"/>
              <a:t>‌به ترتیب</a:t>
            </a:r>
            <a:r>
              <a:rPr lang="fa-IR" sz="2200" dirty="0" smtClean="0"/>
              <a:t>:</a:t>
            </a:r>
            <a:r>
              <a:rPr lang="ar-SA" sz="2200" dirty="0" smtClean="0"/>
              <a:t> </a:t>
            </a:r>
            <a:endParaRPr lang="fa-IR" sz="2200" dirty="0" smtClean="0"/>
          </a:p>
          <a:p>
            <a:pPr algn="just" rtl="1">
              <a:lnSpc>
                <a:spcPct val="200000"/>
              </a:lnSpc>
              <a:buNone/>
            </a:pPr>
            <a:r>
              <a:rPr lang="ar-SA" sz="2200" dirty="0" smtClean="0"/>
              <a:t>نظام‌های اشتراکی اولیه، برده‌داری، فئودالیسم و سرمایه‌داری،</a:t>
            </a:r>
            <a:r>
              <a:rPr lang="fa-IR" sz="2200" dirty="0" smtClean="0"/>
              <a:t> </a:t>
            </a:r>
            <a:r>
              <a:rPr lang="ar-SA" sz="2200" dirty="0" smtClean="0"/>
              <a:t>یکی پس از دیگری، بر جوامع مسلط بوده‌اند. </a:t>
            </a:r>
            <a:endParaRPr lang="fa-IR" sz="2200" dirty="0" smtClean="0"/>
          </a:p>
          <a:p>
            <a:pPr algn="just" rtl="1">
              <a:lnSpc>
                <a:spcPct val="200000"/>
              </a:lnSpc>
              <a:buNone/>
            </a:pPr>
            <a:r>
              <a:rPr lang="ar-SA" sz="2200" dirty="0" smtClean="0"/>
              <a:t>براساس تحلیل‌های مارکس، تضادهای درونی نظام سرمایه‌داری باعث ایجاد طبقه کارگر انقلابی به نام «پرولتاریا» می‌شود که در مبارزه با طبقه سرمایه‌دار (بوروژوا)، اساس و بنیان سرمایه‌داری را بر می‌اندازد و نظام سوسیالیستی را پیاده می‌کند. </a:t>
            </a:r>
            <a:endParaRPr lang="en-US" sz="2200" dirty="0" smtClean="0"/>
          </a:p>
          <a:p>
            <a:pPr algn="just" rtl="1">
              <a:lnSpc>
                <a:spcPct val="200000"/>
              </a:lnSpc>
              <a:buNone/>
            </a:pPr>
            <a:endParaRPr lang="en-US" sz="22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B0F0"/>
          </a:solidFill>
        </p:spPr>
        <p:txBody>
          <a:bodyPr/>
          <a:lstStyle/>
          <a:p>
            <a:pPr rtl="1"/>
            <a:r>
              <a:rPr lang="fa-IR" b="1" dirty="0" smtClean="0">
                <a:solidFill>
                  <a:schemeClr val="bg1"/>
                </a:solidFill>
                <a:effectLst>
                  <a:outerShdw blurRad="38100" dist="38100" dir="2700000" algn="tl">
                    <a:srgbClr val="000000">
                      <a:alpha val="43137"/>
                    </a:srgbClr>
                  </a:outerShdw>
                </a:effectLst>
              </a:rPr>
              <a:t>جامعه توسعه نیافته</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752600"/>
            <a:ext cx="7010400" cy="3886200"/>
          </a:xfrm>
        </p:spPr>
        <p:txBody>
          <a:bodyPr>
            <a:normAutofit fontScale="92500" lnSpcReduction="20000"/>
          </a:bodyPr>
          <a:lstStyle/>
          <a:p>
            <a:pPr algn="just" rtl="1"/>
            <a:r>
              <a:rPr lang="en-US" dirty="0" smtClean="0"/>
              <a:t>"</a:t>
            </a:r>
            <a:r>
              <a:rPr lang="ar-SA" dirty="0" smtClean="0"/>
              <a:t>امیل دورکیم" جامعه شناس فرانسوی، جامعه توسعه نیافته را، جامعه اخلال مند، ناهماهنگ و نامتعادل می داند و بر این باور است که در یک جامعه توسعه نیافته، بی نظمی اجتماعی، محصول عدم تعادل و نقصان همدردی و یا همفکری بین اعضای یک جامعه است و نشانه های آن را گسترش طلاق، فحشاء، بی عدالتی، فقر، فرار از خانه، مهاجرت، ایدز و روابط اجتماعی ناسالم بر می شمرد که نشانه های یک جامعه بیمار هستند، همانند تب که نشانه بیماری انسان است</a:t>
            </a:r>
            <a:r>
              <a:rPr lang="en-US" dirty="0" smtClean="0"/>
              <a:t>. </a:t>
            </a:r>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B0F0"/>
          </a:solidFill>
        </p:spPr>
        <p:txBody>
          <a:bodyPr/>
          <a:lstStyle/>
          <a:p>
            <a:pPr rtl="1"/>
            <a:r>
              <a:rPr lang="fa-IR" b="1" dirty="0" smtClean="0">
                <a:solidFill>
                  <a:schemeClr val="bg1"/>
                </a:solidFill>
                <a:effectLst>
                  <a:outerShdw blurRad="38100" dist="38100" dir="2700000" algn="tl">
                    <a:srgbClr val="000000">
                      <a:alpha val="43137"/>
                    </a:srgbClr>
                  </a:outerShdw>
                </a:effectLst>
              </a:rPr>
              <a:t>جامعه توسعه یافته</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752600"/>
            <a:ext cx="7010400" cy="3886200"/>
          </a:xfrm>
        </p:spPr>
        <p:txBody>
          <a:bodyPr>
            <a:normAutofit fontScale="92500" lnSpcReduction="20000"/>
          </a:bodyPr>
          <a:lstStyle/>
          <a:p>
            <a:pPr algn="just" rtl="1"/>
            <a:r>
              <a:rPr lang="en-US" dirty="0" smtClean="0"/>
              <a:t>"</a:t>
            </a:r>
            <a:r>
              <a:rPr lang="ar-SA" dirty="0" smtClean="0"/>
              <a:t>امیل دورکیم" جامعه شناس فرانسوی، جامعه توسعه نیافته را، جامعه اخلال مند، ناهماهنگ و نامتعادل می داند و بر این باور است که در یک جامعه توسعه نیافته، بی نظمی اجتماعی، محصول عدم تعادل و نقصان همدردی و یا همفکری بین اعضای یک جامعه است و نشانه های آن را گسترش طلاق، فحشاء، بی عدالتی، فقر، فرار از خانه، مهاجرت، ایدز و روابط اجتماعی ناسالم بر می شمرد که نشانه های یک جامعه بیمار هستند، همانند تب که نشانه بیماری انسان است</a:t>
            </a:r>
            <a:r>
              <a:rPr lang="en-US" dirty="0" smtClean="0"/>
              <a:t>. </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1143000"/>
          </a:xfrm>
          <a:solidFill>
            <a:schemeClr val="accent3">
              <a:lumMod val="40000"/>
              <a:lumOff val="60000"/>
            </a:schemeClr>
          </a:solidFill>
        </p:spPr>
        <p:txBody>
          <a:bodyPr>
            <a:normAutofit fontScale="90000"/>
          </a:bodyPr>
          <a:lstStyle/>
          <a:p>
            <a:pPr rtl="1"/>
            <a:r>
              <a:rPr lang="fa-IR" b="1" dirty="0" smtClean="0"/>
              <a:t>جامعه توسعه یافته چه ویژگیهایی دارد؟</a:t>
            </a:r>
            <a:br>
              <a:rPr lang="fa-IR" b="1" dirty="0" smtClean="0"/>
            </a:br>
            <a:endParaRPr lang="en-US" dirty="0"/>
          </a:p>
        </p:txBody>
      </p:sp>
      <p:graphicFrame>
        <p:nvGraphicFramePr>
          <p:cNvPr id="3" name="Diagram 2"/>
          <p:cNvGraphicFramePr/>
          <p:nvPr/>
        </p:nvGraphicFramePr>
        <p:xfrm>
          <a:off x="1447800" y="2590800"/>
          <a:ext cx="58674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66800"/>
            <a:ext cx="6858000" cy="4906963"/>
          </a:xfrm>
        </p:spPr>
        <p:txBody>
          <a:bodyPr/>
          <a:lstStyle/>
          <a:p>
            <a:pPr algn="r" rtl="1">
              <a:buClr>
                <a:srgbClr val="FF0000"/>
              </a:buClr>
              <a:buFont typeface="Wingdings" pitchFamily="2" charset="2"/>
              <a:buChar char="§"/>
            </a:pPr>
            <a:r>
              <a:rPr lang="fa-IR" dirty="0" smtClean="0"/>
              <a:t>توسعه چیست؟</a:t>
            </a:r>
          </a:p>
          <a:p>
            <a:pPr algn="r" rtl="1">
              <a:buClr>
                <a:srgbClr val="FF0000"/>
              </a:buClr>
              <a:buFont typeface="Wingdings" pitchFamily="2" charset="2"/>
              <a:buChar char="§"/>
            </a:pPr>
            <a:r>
              <a:rPr lang="fa-IR" dirty="0" smtClean="0"/>
              <a:t>ابعاد و ارکان توسعه</a:t>
            </a:r>
          </a:p>
          <a:p>
            <a:pPr algn="r" rtl="1">
              <a:buClr>
                <a:srgbClr val="FF0000"/>
              </a:buClr>
              <a:buFont typeface="Wingdings" pitchFamily="2" charset="2"/>
              <a:buChar char="§"/>
            </a:pPr>
            <a:r>
              <a:rPr lang="fa-IR" dirty="0" smtClean="0"/>
              <a:t>نظریه های توسعه</a:t>
            </a:r>
          </a:p>
          <a:p>
            <a:pPr algn="r" rtl="1">
              <a:buClr>
                <a:srgbClr val="FF0000"/>
              </a:buClr>
              <a:buFont typeface="Wingdings" pitchFamily="2" charset="2"/>
              <a:buChar char="§"/>
            </a:pPr>
            <a:r>
              <a:rPr lang="fa-IR" dirty="0" smtClean="0"/>
              <a:t>ارتباطات و توسعه</a:t>
            </a:r>
          </a:p>
          <a:p>
            <a:pPr algn="r" rtl="1">
              <a:buClr>
                <a:srgbClr val="FF0000"/>
              </a:buClr>
              <a:buFont typeface="Wingdings" pitchFamily="2" charset="2"/>
              <a:buChar char="§"/>
            </a:pPr>
            <a:r>
              <a:rPr lang="fa-IR" dirty="0" smtClean="0"/>
              <a:t>روابط عمومی چیست؟</a:t>
            </a:r>
          </a:p>
          <a:p>
            <a:pPr algn="r" rtl="1">
              <a:buClr>
                <a:srgbClr val="FF0000"/>
              </a:buClr>
              <a:buFont typeface="Wingdings" pitchFamily="2" charset="2"/>
              <a:buChar char="§"/>
            </a:pPr>
            <a:r>
              <a:rPr lang="fa-IR" dirty="0" smtClean="0"/>
              <a:t>کارکردهای روابط عمومی در توسعه جامعه</a:t>
            </a:r>
          </a:p>
          <a:p>
            <a:pPr algn="r" rtl="1">
              <a:buClr>
                <a:srgbClr val="FF0000"/>
              </a:buClr>
              <a:buFont typeface="Wingdings" pitchFamily="2" charset="2"/>
              <a:buChar char="§"/>
            </a:pPr>
            <a:r>
              <a:rPr lang="fa-IR" dirty="0" smtClean="0"/>
              <a:t>کارکردهای روابط عمومی در توسعه سازمانها</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143000"/>
          </a:xfrm>
          <a:solidFill>
            <a:schemeClr val="accent3">
              <a:lumMod val="40000"/>
              <a:lumOff val="60000"/>
            </a:schemeClr>
          </a:solidFill>
        </p:spPr>
        <p:txBody>
          <a:bodyPr>
            <a:normAutofit/>
          </a:bodyPr>
          <a:lstStyle/>
          <a:p>
            <a:pPr rtl="1"/>
            <a:r>
              <a:rPr lang="fa-IR" b="1" dirty="0" smtClean="0"/>
              <a:t>تفاوت جامعه مدرن و مدنی چیست؟</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0" y="0"/>
            <a:ext cx="9144000" cy="1447800"/>
          </a:xfrm>
          <a:solidFill>
            <a:srgbClr val="FFFF99"/>
          </a:solidFill>
        </p:spPr>
        <p:txBody>
          <a:bodyPr>
            <a:normAutofit/>
          </a:bodyPr>
          <a:lstStyle/>
          <a:p>
            <a:pPr rtl="1"/>
            <a:r>
              <a:rPr lang="fa-IR" sz="3600" b="1" dirty="0" smtClean="0">
                <a:solidFill>
                  <a:srgbClr val="FF0000"/>
                </a:solidFill>
                <a:latin typeface="Tahoma" pitchFamily="34" charset="0"/>
                <a:ea typeface="Tahoma" pitchFamily="34" charset="0"/>
                <a:cs typeface="Tahoma" pitchFamily="34" charset="0"/>
              </a:rPr>
              <a:t>ارکان جامعه مدرن</a:t>
            </a:r>
            <a:endParaRPr lang="en-US" sz="3600" b="1" dirty="0">
              <a:solidFill>
                <a:srgbClr val="FF0000"/>
              </a:solidFill>
              <a:latin typeface="Tahoma" pitchFamily="34" charset="0"/>
              <a:ea typeface="Tahoma" pitchFamily="34" charset="0"/>
              <a:cs typeface="Tahoma" pitchFamily="34" charset="0"/>
            </a:endParaRPr>
          </a:p>
        </p:txBody>
      </p:sp>
      <p:graphicFrame>
        <p:nvGraphicFramePr>
          <p:cNvPr id="12" name="Diagram 11"/>
          <p:cNvGraphicFramePr/>
          <p:nvPr>
            <p:extLst>
              <p:ext uri="{D42A27DB-BD31-4B8C-83A1-F6EECF244321}">
                <p14:modId xmlns:p14="http://schemas.microsoft.com/office/powerpoint/2010/main" xmlns="" val="974221882"/>
              </p:ext>
            </p:extLst>
          </p:nvPr>
        </p:nvGraphicFramePr>
        <p:xfrm>
          <a:off x="457200" y="1676400"/>
          <a:ext cx="8305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loud Callout 3"/>
          <p:cNvSpPr/>
          <p:nvPr/>
        </p:nvSpPr>
        <p:spPr>
          <a:xfrm>
            <a:off x="457200" y="3124200"/>
            <a:ext cx="2286000" cy="7620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توسعه اقتصادی</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409895350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6927" y="0"/>
            <a:ext cx="9144000" cy="1600200"/>
          </a:xfrm>
          <a:solidFill>
            <a:srgbClr val="FFFF99"/>
          </a:solidFill>
        </p:spPr>
        <p:txBody>
          <a:bodyPr>
            <a:normAutofit/>
          </a:bodyPr>
          <a:lstStyle/>
          <a:p>
            <a:pPr rtl="1"/>
            <a:r>
              <a:rPr lang="fa-IR" sz="3600" b="1" dirty="0" smtClean="0">
                <a:solidFill>
                  <a:srgbClr val="FF0000"/>
                </a:solidFill>
                <a:latin typeface="Tahoma" pitchFamily="34" charset="0"/>
                <a:ea typeface="Tahoma" pitchFamily="34" charset="0"/>
                <a:cs typeface="Tahoma" pitchFamily="34" charset="0"/>
              </a:rPr>
              <a:t/>
            </a:r>
            <a:br>
              <a:rPr lang="fa-IR" sz="3600" b="1" dirty="0" smtClean="0">
                <a:solidFill>
                  <a:srgbClr val="FF0000"/>
                </a:solidFill>
                <a:latin typeface="Tahoma" pitchFamily="34" charset="0"/>
                <a:ea typeface="Tahoma" pitchFamily="34" charset="0"/>
                <a:cs typeface="Tahoma" pitchFamily="34" charset="0"/>
              </a:rPr>
            </a:br>
            <a:r>
              <a:rPr lang="fa-IR" sz="3600" b="1" dirty="0" smtClean="0">
                <a:solidFill>
                  <a:srgbClr val="FF0000"/>
                </a:solidFill>
                <a:latin typeface="Tahoma" pitchFamily="34" charset="0"/>
                <a:ea typeface="Tahoma" pitchFamily="34" charset="0"/>
                <a:cs typeface="Tahoma" pitchFamily="34" charset="0"/>
              </a:rPr>
              <a:t>ارکان جامعه مدنی</a:t>
            </a:r>
            <a:br>
              <a:rPr lang="fa-IR" sz="3600" b="1" dirty="0" smtClean="0">
                <a:solidFill>
                  <a:srgbClr val="FF0000"/>
                </a:solidFill>
                <a:latin typeface="Tahoma" pitchFamily="34" charset="0"/>
                <a:ea typeface="Tahoma" pitchFamily="34" charset="0"/>
                <a:cs typeface="Tahoma" pitchFamily="34" charset="0"/>
              </a:rPr>
            </a:br>
            <a:r>
              <a:rPr lang="fa-IR" sz="1600" b="1" dirty="0" smtClean="0">
                <a:solidFill>
                  <a:schemeClr val="tx1">
                    <a:lumMod val="50000"/>
                    <a:lumOff val="50000"/>
                  </a:schemeClr>
                </a:solidFill>
                <a:latin typeface="Tahoma" pitchFamily="34" charset="0"/>
                <a:ea typeface="Tahoma" pitchFamily="34" charset="0"/>
                <a:cs typeface="Tahoma" pitchFamily="34" charset="0"/>
              </a:rPr>
              <a:t>(افکار عمومی رکن اول جامعه مدنی)</a:t>
            </a:r>
            <a:endParaRPr lang="en-US" sz="1600" b="1" dirty="0">
              <a:solidFill>
                <a:schemeClr val="tx1">
                  <a:lumMod val="50000"/>
                  <a:lumOff val="50000"/>
                </a:schemeClr>
              </a:solidFill>
              <a:latin typeface="Tahoma" pitchFamily="34" charset="0"/>
              <a:ea typeface="Tahoma" pitchFamily="34" charset="0"/>
              <a:cs typeface="Tahoma" pitchFamily="34" charset="0"/>
            </a:endParaRPr>
          </a:p>
        </p:txBody>
      </p:sp>
      <p:graphicFrame>
        <p:nvGraphicFramePr>
          <p:cNvPr id="12" name="Diagram 11"/>
          <p:cNvGraphicFramePr/>
          <p:nvPr>
            <p:extLst>
              <p:ext uri="{D42A27DB-BD31-4B8C-83A1-F6EECF244321}">
                <p14:modId xmlns:p14="http://schemas.microsoft.com/office/powerpoint/2010/main" xmlns="" val="4019788951"/>
              </p:ext>
            </p:extLst>
          </p:nvPr>
        </p:nvGraphicFramePr>
        <p:xfrm>
          <a:off x="457200" y="1905000"/>
          <a:ext cx="83058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loud Callout 3"/>
          <p:cNvSpPr/>
          <p:nvPr/>
        </p:nvSpPr>
        <p:spPr>
          <a:xfrm>
            <a:off x="457200" y="3124200"/>
            <a:ext cx="2286000" cy="7620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ابعاد چهارگانه</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211718462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417638"/>
          </a:xfrm>
          <a:solidFill>
            <a:srgbClr val="00B0F0"/>
          </a:solidFill>
        </p:spPr>
        <p:txBody>
          <a:bodyPr>
            <a:normAutofit/>
          </a:bodyPr>
          <a:lstStyle/>
          <a:p>
            <a:r>
              <a:rPr lang="fa-IR" b="1" dirty="0" smtClean="0"/>
              <a:t>ارتباطات و توسعه</a:t>
            </a:r>
            <a:endParaRPr lang="en-US" b="1" dirty="0" smtClean="0"/>
          </a:p>
        </p:txBody>
      </p:sp>
      <p:pic>
        <p:nvPicPr>
          <p:cNvPr id="10243" name="Picture 4" descr="media"/>
          <p:cNvPicPr>
            <a:picLocks noChangeAspect="1" noChangeArrowheads="1"/>
          </p:cNvPicPr>
          <p:nvPr/>
        </p:nvPicPr>
        <p:blipFill>
          <a:blip r:embed="rId2" cstate="print"/>
          <a:srcRect/>
          <a:stretch>
            <a:fillRect/>
          </a:stretch>
        </p:blipFill>
        <p:spPr bwMode="auto">
          <a:xfrm>
            <a:off x="2317750" y="1498600"/>
            <a:ext cx="4508500" cy="4216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pPr algn="just" rtl="1"/>
            <a:r>
              <a:rPr lang="fa-IR" b="1" dirty="0" smtClean="0">
                <a:solidFill>
                  <a:srgbClr val="0000FF"/>
                </a:solidFill>
              </a:rPr>
              <a:t>سه نسل از نظریه های ارتباطات و توسعه</a:t>
            </a:r>
          </a:p>
          <a:p>
            <a:pPr algn="just" rtl="1"/>
            <a:r>
              <a:rPr lang="fa-IR" dirty="0" smtClean="0"/>
              <a:t>نسل اول نظریات خوش بینانه است که نوسازی را در جوامع مختلف کاملا متاثر از رسانه ها می دانند و برای رسانه ها نقش مثبتی قائل هستند.</a:t>
            </a:r>
          </a:p>
          <a:p>
            <a:pPr algn="just" rtl="1"/>
            <a:r>
              <a:rPr lang="fa-IR" dirty="0" smtClean="0"/>
              <a:t>نسل دوم نظریات انتقادی هستند و مسایلی از این قبیل را مطرح می کنند که جامعه تحت تاثیر رسانه ها دچار انفعال و مصرف گرایی و تاثیر پذیری انفعالی نسبت به فرهنگ های مسلط می شود و رسانه از نقش آگاه سازی خود دور می شود،  یا حتی در سطوح جدیدترش رسانه ها با انبوه اطلاعات و اخباری که می دهند، باعث می شوند که مخاطبان و کاربران دچار سردرگمی در انتخاب شوند. این دسته از نظریات را می توان بعنوان </a:t>
            </a:r>
            <a:r>
              <a:rPr lang="fa-IR" dirty="0" smtClean="0">
                <a:solidFill>
                  <a:srgbClr val="0000FF"/>
                </a:solidFill>
              </a:rPr>
              <a:t>نظریات انتقادی </a:t>
            </a:r>
            <a:r>
              <a:rPr lang="fa-IR" dirty="0" smtClean="0"/>
              <a:t>یا طیفی از نظریات بدبینانه به حساب آورد.</a:t>
            </a:r>
          </a:p>
          <a:p>
            <a:pPr algn="just" rtl="1"/>
            <a:r>
              <a:rPr lang="fa-IR" dirty="0" smtClean="0"/>
              <a:t>نظریات نسل سوم مبتنی بر طرح مباحث جدید است مثل جامعه اطلاعاتی، جامعه شبکه ای،  فضای مجازی وب و شتاب و سرعتی که تحولات اجتماعی تحت تاثیر رسانه ها به خود می گیرند.</a:t>
            </a:r>
          </a:p>
          <a:p>
            <a:pPr algn="just" rtl="1"/>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685800"/>
            <a:ext cx="8229600" cy="1066800"/>
          </a:xfrm>
        </p:spPr>
        <p:txBody>
          <a:bodyPr/>
          <a:lstStyle/>
          <a:p>
            <a:pPr rtl="1" eaLnBrk="1" hangingPunct="1"/>
            <a:r>
              <a:rPr lang="fa-IR" sz="2800" b="1" dirty="0" smtClean="0">
                <a:latin typeface="Tahoma" pitchFamily="34" charset="0"/>
                <a:cs typeface="Tahoma" pitchFamily="34" charset="0"/>
              </a:rPr>
              <a:t>الف : ارتباطات توسعه بخش (خوش بینانه)</a:t>
            </a:r>
            <a:r>
              <a:rPr lang="fa-IR" sz="2800" dirty="0" smtClean="0">
                <a:latin typeface="Tahoma" pitchFamily="34" charset="0"/>
                <a:cs typeface="Tahoma" pitchFamily="34" charset="0"/>
              </a:rPr>
              <a:t/>
            </a:r>
            <a:br>
              <a:rPr lang="fa-IR" sz="2800" dirty="0" smtClean="0">
                <a:latin typeface="Tahoma" pitchFamily="34" charset="0"/>
                <a:cs typeface="Tahoma" pitchFamily="34" charset="0"/>
              </a:rPr>
            </a:br>
            <a:r>
              <a:rPr lang="fa-IR" sz="2800" dirty="0" smtClean="0">
                <a:latin typeface="Tahoma" pitchFamily="34" charset="0"/>
                <a:cs typeface="Tahoma" pitchFamily="34" charset="0"/>
              </a:rPr>
              <a:t>الگوهای علت و معلولی(خطی) لرنر، شرام و راجرز</a:t>
            </a:r>
            <a:endParaRPr lang="en-US" sz="2800" dirty="0" smtClean="0">
              <a:latin typeface="Tahoma" pitchFamily="34" charset="0"/>
              <a:cs typeface="Tahoma" pitchFamily="34" charset="0"/>
            </a:endParaRPr>
          </a:p>
        </p:txBody>
      </p:sp>
      <p:sp>
        <p:nvSpPr>
          <p:cNvPr id="11267" name="Rectangle 3"/>
          <p:cNvSpPr>
            <a:spLocks noGrp="1" noChangeArrowheads="1"/>
          </p:cNvSpPr>
          <p:nvPr>
            <p:ph type="body" idx="1"/>
          </p:nvPr>
        </p:nvSpPr>
        <p:spPr>
          <a:xfrm>
            <a:off x="457200" y="4572000"/>
            <a:ext cx="8229600" cy="1020763"/>
          </a:xfrm>
          <a:solidFill>
            <a:srgbClr val="FFC000"/>
          </a:solidFill>
          <a:ln>
            <a:solidFill>
              <a:schemeClr val="accent1"/>
            </a:solidFill>
          </a:ln>
        </p:spPr>
        <p:txBody>
          <a:bodyPr/>
          <a:lstStyle/>
          <a:p>
            <a:pPr algn="r" rtl="1" eaLnBrk="1" hangingPunct="1">
              <a:lnSpc>
                <a:spcPct val="90000"/>
              </a:lnSpc>
              <a:buFontTx/>
              <a:buNone/>
            </a:pPr>
            <a:endParaRPr lang="fa-IR" sz="2000" dirty="0" smtClean="0">
              <a:latin typeface="Tahoma" pitchFamily="34" charset="0"/>
              <a:cs typeface="Tahoma" pitchFamily="34" charset="0"/>
            </a:endParaRPr>
          </a:p>
          <a:p>
            <a:pPr algn="ctr" rtl="1" eaLnBrk="1" hangingPunct="1">
              <a:lnSpc>
                <a:spcPct val="90000"/>
              </a:lnSpc>
              <a:buFontTx/>
              <a:buNone/>
            </a:pPr>
            <a:r>
              <a:rPr lang="fa-IR" sz="2000" dirty="0" smtClean="0">
                <a:solidFill>
                  <a:srgbClr val="0000FF"/>
                </a:solidFill>
                <a:latin typeface="Tahoma" pitchFamily="34" charset="0"/>
                <a:cs typeface="Tahoma" pitchFamily="34" charset="0"/>
              </a:rPr>
              <a:t>وسایل ارتباط جمعی         توسعه اجتماعی            توسعه اقتصادی</a:t>
            </a:r>
            <a:endParaRPr lang="en-US" sz="2000" dirty="0" smtClean="0">
              <a:solidFill>
                <a:srgbClr val="0000FF"/>
              </a:solidFill>
              <a:latin typeface="Tahoma" pitchFamily="34" charset="0"/>
              <a:cs typeface="Tahoma" pitchFamily="34" charset="0"/>
            </a:endParaRPr>
          </a:p>
        </p:txBody>
      </p:sp>
      <p:sp>
        <p:nvSpPr>
          <p:cNvPr id="11268" name="Line 4"/>
          <p:cNvSpPr>
            <a:spLocks noChangeShapeType="1"/>
          </p:cNvSpPr>
          <p:nvPr/>
        </p:nvSpPr>
        <p:spPr bwMode="auto">
          <a:xfrm flipH="1">
            <a:off x="5410200" y="5105400"/>
            <a:ext cx="457200" cy="0"/>
          </a:xfrm>
          <a:prstGeom prst="line">
            <a:avLst/>
          </a:prstGeom>
          <a:noFill/>
          <a:ln w="57150">
            <a:solidFill>
              <a:schemeClr val="bg1"/>
            </a:solidFill>
            <a:round/>
            <a:headEnd/>
            <a:tailEnd type="triangle" w="med" len="med"/>
          </a:ln>
        </p:spPr>
        <p:txBody>
          <a:bodyPr/>
          <a:lstStyle/>
          <a:p>
            <a:endParaRPr lang="en-US"/>
          </a:p>
        </p:txBody>
      </p:sp>
      <p:sp>
        <p:nvSpPr>
          <p:cNvPr id="11269" name="Line 6"/>
          <p:cNvSpPr>
            <a:spLocks noChangeShapeType="1"/>
          </p:cNvSpPr>
          <p:nvPr/>
        </p:nvSpPr>
        <p:spPr bwMode="auto">
          <a:xfrm flipH="1">
            <a:off x="2895600" y="5105400"/>
            <a:ext cx="457200" cy="0"/>
          </a:xfrm>
          <a:prstGeom prst="line">
            <a:avLst/>
          </a:prstGeom>
          <a:noFill/>
          <a:ln w="57150">
            <a:solidFill>
              <a:schemeClr val="bg1"/>
            </a:solidFill>
            <a:round/>
            <a:headEnd/>
            <a:tailEnd type="triangle" w="med" len="med"/>
          </a:ln>
        </p:spPr>
        <p:txBody>
          <a:bodyPr/>
          <a:lstStyle/>
          <a:p>
            <a:endParaRPr lang="en-US"/>
          </a:p>
        </p:txBody>
      </p:sp>
      <p:sp>
        <p:nvSpPr>
          <p:cNvPr id="6" name="Rectangle 3"/>
          <p:cNvSpPr txBox="1">
            <a:spLocks noChangeArrowheads="1"/>
          </p:cNvSpPr>
          <p:nvPr/>
        </p:nvSpPr>
        <p:spPr bwMode="auto">
          <a:xfrm>
            <a:off x="2286000" y="2043113"/>
            <a:ext cx="5976938" cy="1462087"/>
          </a:xfrm>
          <a:prstGeom prst="rect">
            <a:avLst/>
          </a:prstGeom>
          <a:noFill/>
          <a:ln w="9525">
            <a:noFill/>
            <a:miter lim="800000"/>
            <a:headEnd/>
            <a:tailEnd/>
          </a:ln>
        </p:spPr>
        <p:txBody>
          <a:bodyPr/>
          <a:lstStyle/>
          <a:p>
            <a:pPr marL="742950" lvl="1" indent="-285750" algn="r" rtl="1" eaLnBrk="0" hangingPunct="0">
              <a:spcBef>
                <a:spcPct val="20000"/>
              </a:spcBef>
              <a:buFontTx/>
              <a:buBlip>
                <a:blip r:embed="rId2"/>
              </a:buBlip>
              <a:defRPr/>
            </a:pPr>
            <a:r>
              <a:rPr lang="ar-SA" sz="2800" b="1" kern="0" dirty="0">
                <a:latin typeface="Tahoma" pitchFamily="34" charset="0"/>
                <a:ea typeface="Tahoma" pitchFamily="34" charset="0"/>
                <a:cs typeface="Tahoma" pitchFamily="34" charset="0"/>
              </a:rPr>
              <a:t>دانيل لرنر</a:t>
            </a:r>
            <a:endParaRPr lang="fa-IR" sz="2800" b="1" kern="0" dirty="0">
              <a:latin typeface="Tahoma" pitchFamily="34" charset="0"/>
              <a:ea typeface="Tahoma" pitchFamily="34" charset="0"/>
              <a:cs typeface="Tahoma" pitchFamily="34" charset="0"/>
            </a:endParaRPr>
          </a:p>
          <a:p>
            <a:pPr marL="742950" lvl="1" indent="-285750" algn="r" rtl="1" eaLnBrk="0" hangingPunct="0">
              <a:spcBef>
                <a:spcPct val="20000"/>
              </a:spcBef>
              <a:buFontTx/>
              <a:buBlip>
                <a:blip r:embed="rId2"/>
              </a:buBlip>
              <a:defRPr/>
            </a:pPr>
            <a:r>
              <a:rPr lang="ar-SA" sz="2800" b="1" kern="0" dirty="0">
                <a:latin typeface="Tahoma" pitchFamily="34" charset="0"/>
                <a:ea typeface="Tahoma" pitchFamily="34" charset="0"/>
                <a:cs typeface="Tahoma" pitchFamily="34" charset="0"/>
              </a:rPr>
              <a:t>ويلبر شرام</a:t>
            </a:r>
            <a:endParaRPr lang="fa-IR" sz="2800" b="1" kern="0" dirty="0">
              <a:latin typeface="Tahoma" pitchFamily="34" charset="0"/>
              <a:ea typeface="Tahoma" pitchFamily="34" charset="0"/>
              <a:cs typeface="Tahoma" pitchFamily="34" charset="0"/>
            </a:endParaRPr>
          </a:p>
          <a:p>
            <a:pPr marL="742950" lvl="1" indent="-285750" algn="r" rtl="1" eaLnBrk="0" hangingPunct="0">
              <a:spcBef>
                <a:spcPct val="20000"/>
              </a:spcBef>
              <a:buFontTx/>
              <a:buBlip>
                <a:blip r:embed="rId2"/>
              </a:buBlip>
              <a:defRPr/>
            </a:pPr>
            <a:r>
              <a:rPr lang="ar-SA" sz="2800" b="1" kern="0" dirty="0">
                <a:latin typeface="Tahoma" pitchFamily="34" charset="0"/>
                <a:ea typeface="Tahoma" pitchFamily="34" charset="0"/>
                <a:cs typeface="Tahoma" pitchFamily="34" charset="0"/>
              </a:rPr>
              <a:t>اورت راجرز</a:t>
            </a:r>
            <a:endParaRPr lang="fa-IR" sz="2800" b="1" kern="0" dirty="0">
              <a:latin typeface="Tahoma" pitchFamily="34" charset="0"/>
              <a:ea typeface="Tahoma" pitchFamily="34" charset="0"/>
              <a:cs typeface="Tahoma" pitchFamily="34" charset="0"/>
            </a:endParaRPr>
          </a:p>
          <a:p>
            <a:pPr marL="342900" indent="-342900" eaLnBrk="0" hangingPunct="0">
              <a:spcBef>
                <a:spcPct val="20000"/>
              </a:spcBef>
              <a:buFontTx/>
              <a:buChar char="•"/>
              <a:defRPr/>
            </a:pPr>
            <a:endParaRPr lang="en-US" sz="3200" kern="0" dirty="0">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C000"/>
          </a:solidFill>
        </p:spPr>
        <p:txBody>
          <a:bodyPr/>
          <a:lstStyle/>
          <a:p>
            <a:r>
              <a:rPr lang="fa-IR" b="1" dirty="0" smtClean="0"/>
              <a:t>دانیل لرنر</a:t>
            </a:r>
            <a:endParaRPr lang="en-US" b="1" dirty="0"/>
          </a:p>
        </p:txBody>
      </p:sp>
      <p:sp>
        <p:nvSpPr>
          <p:cNvPr id="3" name="Content Placeholder 2"/>
          <p:cNvSpPr>
            <a:spLocks noGrp="1"/>
          </p:cNvSpPr>
          <p:nvPr>
            <p:ph idx="1"/>
          </p:nvPr>
        </p:nvSpPr>
        <p:spPr/>
        <p:txBody>
          <a:bodyPr>
            <a:normAutofit/>
          </a:bodyPr>
          <a:lstStyle/>
          <a:p>
            <a:pPr algn="just" rtl="1">
              <a:lnSpc>
                <a:spcPct val="120000"/>
              </a:lnSpc>
            </a:pPr>
            <a:r>
              <a:rPr lang="ar-SA" sz="1800" dirty="0" smtClean="0">
                <a:latin typeface="Tahoma" pitchFamily="34" charset="0"/>
                <a:ea typeface="Tahoma" pitchFamily="34" charset="0"/>
                <a:cs typeface="Tahoma" pitchFamily="34" charset="0"/>
              </a:rPr>
              <a:t>از نظر</a:t>
            </a:r>
            <a:r>
              <a:rPr lang="fa-IR" sz="1800" dirty="0" smtClean="0">
                <a:latin typeface="Tahoma" pitchFamily="34" charset="0"/>
                <a:ea typeface="Tahoma" pitchFamily="34" charset="0"/>
                <a:cs typeface="Tahoma" pitchFamily="34" charset="0"/>
              </a:rPr>
              <a:t> </a:t>
            </a:r>
            <a:r>
              <a:rPr lang="ar-SA" sz="1800" dirty="0" smtClean="0">
                <a:latin typeface="Tahoma" pitchFamily="34" charset="0"/>
                <a:ea typeface="Tahoma" pitchFamily="34" charset="0"/>
                <a:cs typeface="Tahoma" pitchFamily="34" charset="0"/>
              </a:rPr>
              <a:t>دانيل‌ لرنر «نوسازي‌»</a:t>
            </a:r>
            <a:r>
              <a:rPr lang="en-US" sz="1800" dirty="0" smtClean="0">
                <a:latin typeface="Tahoma" pitchFamily="34" charset="0"/>
                <a:ea typeface="Tahoma" pitchFamily="34" charset="0"/>
                <a:cs typeface="Tahoma" pitchFamily="34" charset="0"/>
              </a:rPr>
              <a:t> </a:t>
            </a:r>
            <a:r>
              <a:rPr lang="ar-SA" sz="1800" dirty="0" smtClean="0">
                <a:latin typeface="Tahoma" pitchFamily="34" charset="0"/>
                <a:ea typeface="Tahoma" pitchFamily="34" charset="0"/>
                <a:cs typeface="Tahoma" pitchFamily="34" charset="0"/>
              </a:rPr>
              <a:t>معادل‌ «توسعه</a:t>
            </a:r>
            <a:r>
              <a:rPr lang="fa-IR" sz="1800" dirty="0" smtClean="0">
                <a:latin typeface="Tahoma" pitchFamily="34" charset="0"/>
                <a:ea typeface="Tahoma" pitchFamily="34" charset="0"/>
                <a:cs typeface="Tahoma" pitchFamily="34" charset="0"/>
              </a:rPr>
              <a:t>» </a:t>
            </a:r>
            <a:r>
              <a:rPr lang="ar-SA" sz="1800" dirty="0" smtClean="0">
                <a:latin typeface="Tahoma" pitchFamily="34" charset="0"/>
                <a:ea typeface="Tahoma" pitchFamily="34" charset="0"/>
                <a:cs typeface="Tahoma" pitchFamily="34" charset="0"/>
              </a:rPr>
              <a:t>بود و همين‌ اصطلاح‌ محور اصلي‌ تحقيق‌ و نظريه‌ او را شامل‌ مي‌شد. او در اوايل‌ دهه‌ 1950 تحقيق‌ خود را با همكاري‌ علمي‌ دانشگاه‌ كلمبياي‌ نيويورك‌، انستيتوي‌ تكنولوژي‌ماساچوست ‌(ام‌.آي‌.تي‌) در مورد «نوسازي‌ خاورميانه‌» در شش‌ كشور اين‌ منطقه‌ (ايران‌، تركيه‌، لبنان‌، سوريه‌، اردن‌ و</a:t>
            </a:r>
            <a:r>
              <a:rPr lang="en-US" sz="1800" dirty="0" smtClean="0">
                <a:latin typeface="Tahoma" pitchFamily="34" charset="0"/>
                <a:ea typeface="Tahoma" pitchFamily="34" charset="0"/>
                <a:cs typeface="Tahoma" pitchFamily="34" charset="0"/>
              </a:rPr>
              <a:t> </a:t>
            </a:r>
            <a:r>
              <a:rPr lang="ar-SA" sz="1800" dirty="0" smtClean="0">
                <a:latin typeface="Tahoma" pitchFamily="34" charset="0"/>
                <a:ea typeface="Tahoma" pitchFamily="34" charset="0"/>
                <a:cs typeface="Tahoma" pitchFamily="34" charset="0"/>
              </a:rPr>
              <a:t>مصر) انجام‌ داد.</a:t>
            </a:r>
            <a:endParaRPr lang="fa-IR" sz="1800" dirty="0" smtClean="0">
              <a:latin typeface="Tahoma" pitchFamily="34" charset="0"/>
              <a:ea typeface="Tahoma" pitchFamily="34" charset="0"/>
              <a:cs typeface="Tahoma" pitchFamily="34" charset="0"/>
            </a:endParaRPr>
          </a:p>
          <a:p>
            <a:pPr algn="r" rtl="1"/>
            <a:r>
              <a:rPr lang="ar-SA" sz="2400" dirty="0" smtClean="0">
                <a:latin typeface="Tahoma" pitchFamily="34" charset="0"/>
                <a:ea typeface="Tahoma" pitchFamily="34" charset="0"/>
                <a:cs typeface="Tahoma" pitchFamily="34" charset="0"/>
              </a:rPr>
              <a:t>1 )  توسعه‌ و افزايش‌ شهرنشيني</a:t>
            </a:r>
            <a:endParaRPr lang="en-US" sz="2400" dirty="0" smtClean="0">
              <a:latin typeface="Tahoma" pitchFamily="34" charset="0"/>
              <a:ea typeface="Tahoma" pitchFamily="34" charset="0"/>
              <a:cs typeface="Tahoma" pitchFamily="34" charset="0"/>
            </a:endParaRPr>
          </a:p>
          <a:p>
            <a:pPr algn="r" rtl="1"/>
            <a:r>
              <a:rPr lang="ar-SA" sz="2400" dirty="0" smtClean="0">
                <a:latin typeface="Tahoma" pitchFamily="34" charset="0"/>
                <a:ea typeface="Tahoma" pitchFamily="34" charset="0"/>
                <a:cs typeface="Tahoma" pitchFamily="34" charset="0"/>
              </a:rPr>
              <a:t>2 )   گسترش‌ سواد</a:t>
            </a:r>
            <a:endParaRPr lang="en-US" sz="2400" dirty="0" smtClean="0">
              <a:latin typeface="Tahoma" pitchFamily="34" charset="0"/>
              <a:ea typeface="Tahoma" pitchFamily="34" charset="0"/>
              <a:cs typeface="Tahoma" pitchFamily="34" charset="0"/>
            </a:endParaRPr>
          </a:p>
          <a:p>
            <a:pPr algn="r" rtl="1"/>
            <a:r>
              <a:rPr lang="ar-SA" sz="2400" dirty="0" smtClean="0">
                <a:latin typeface="Tahoma" pitchFamily="34" charset="0"/>
                <a:ea typeface="Tahoma" pitchFamily="34" charset="0"/>
                <a:cs typeface="Tahoma" pitchFamily="34" charset="0"/>
              </a:rPr>
              <a:t>3 )  افزايش‌ استفاد</a:t>
            </a:r>
            <a:r>
              <a:rPr lang="fa-IR" sz="2400" dirty="0" smtClean="0">
                <a:latin typeface="Tahoma" pitchFamily="34" charset="0"/>
                <a:ea typeface="Tahoma" pitchFamily="34" charset="0"/>
                <a:cs typeface="Tahoma" pitchFamily="34" charset="0"/>
              </a:rPr>
              <a:t>ه</a:t>
            </a:r>
            <a:r>
              <a:rPr lang="ar-SA" sz="2400" dirty="0" smtClean="0">
                <a:latin typeface="Tahoma" pitchFamily="34" charset="0"/>
                <a:ea typeface="Tahoma" pitchFamily="34" charset="0"/>
                <a:cs typeface="Tahoma" pitchFamily="34" charset="0"/>
              </a:rPr>
              <a:t>‌ مردم‌ از وسايل‌ ارتباط‌ جمعي‌</a:t>
            </a:r>
            <a:endParaRPr lang="en-US" sz="2400" dirty="0" smtClean="0">
              <a:latin typeface="Tahoma" pitchFamily="34" charset="0"/>
              <a:ea typeface="Tahoma" pitchFamily="34" charset="0"/>
              <a:cs typeface="Tahoma" pitchFamily="34" charset="0"/>
            </a:endParaRPr>
          </a:p>
          <a:p>
            <a:pPr algn="r" rtl="1"/>
            <a:r>
              <a:rPr lang="ar-SA" sz="2400" dirty="0" smtClean="0">
                <a:latin typeface="Tahoma" pitchFamily="34" charset="0"/>
                <a:ea typeface="Tahoma" pitchFamily="34" charset="0"/>
                <a:cs typeface="Tahoma" pitchFamily="34" charset="0"/>
              </a:rPr>
              <a:t>4 )   افزايش‌ ميزان‌ مشاركت‌ سياسي‌ و اقتصادي‌ مردم‌</a:t>
            </a:r>
            <a:endParaRPr lang="en-US" sz="2400" dirty="0" smtClean="0">
              <a:latin typeface="Tahoma" pitchFamily="34" charset="0"/>
              <a:ea typeface="Tahoma" pitchFamily="34" charset="0"/>
              <a:cs typeface="Tahoma" pitchFamily="34" charset="0"/>
            </a:endParaRPr>
          </a:p>
          <a:p>
            <a:pPr algn="r" rtl="1">
              <a:lnSpc>
                <a:spcPct val="200000"/>
              </a:lnSpc>
              <a:buNone/>
            </a:pPr>
            <a:endParaRPr lang="en-US"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52400"/>
            <a:ext cx="8229600" cy="1066800"/>
          </a:xfrm>
        </p:spPr>
        <p:txBody>
          <a:bodyPr/>
          <a:lstStyle/>
          <a:p>
            <a:pPr rtl="1" eaLnBrk="1" hangingPunct="1"/>
            <a:r>
              <a:rPr lang="fa-IR" sz="2400" b="1" dirty="0" smtClean="0">
                <a:latin typeface="Tahoma" pitchFamily="34" charset="0"/>
                <a:cs typeface="Tahoma" pitchFamily="34" charset="0"/>
              </a:rPr>
              <a:t>پ</a:t>
            </a:r>
            <a:r>
              <a:rPr lang="fa-IR" sz="2400" b="1" dirty="0" smtClean="0">
                <a:latin typeface="Tahoma" pitchFamily="34" charset="0"/>
                <a:cs typeface="Tahoma" pitchFamily="34" charset="0"/>
              </a:rPr>
              <a:t>: </a:t>
            </a:r>
            <a:r>
              <a:rPr lang="fa-IR" sz="2400" b="1" dirty="0" smtClean="0">
                <a:latin typeface="Tahoma" pitchFamily="34" charset="0"/>
                <a:cs typeface="Tahoma" pitchFamily="34" charset="0"/>
              </a:rPr>
              <a:t>ارتباطات سلطه بخش (بدبینانه)</a:t>
            </a:r>
            <a:endParaRPr lang="en-US" sz="2400" dirty="0" smtClean="0">
              <a:latin typeface="Tahoma" pitchFamily="34" charset="0"/>
              <a:cs typeface="Tahoma" pitchFamily="34" charset="0"/>
            </a:endParaRPr>
          </a:p>
        </p:txBody>
      </p:sp>
      <p:sp>
        <p:nvSpPr>
          <p:cNvPr id="12291" name="Rectangle 3"/>
          <p:cNvSpPr>
            <a:spLocks noGrp="1" noChangeArrowheads="1"/>
          </p:cNvSpPr>
          <p:nvPr>
            <p:ph type="body" idx="1"/>
          </p:nvPr>
        </p:nvSpPr>
        <p:spPr>
          <a:xfrm>
            <a:off x="457200" y="4724400"/>
            <a:ext cx="8229600" cy="1020763"/>
          </a:xfrm>
          <a:solidFill>
            <a:srgbClr val="FFC000"/>
          </a:solidFill>
        </p:spPr>
        <p:txBody>
          <a:bodyPr/>
          <a:lstStyle/>
          <a:p>
            <a:pPr algn="ctr" rtl="1" eaLnBrk="1" hangingPunct="1">
              <a:lnSpc>
                <a:spcPct val="90000"/>
              </a:lnSpc>
              <a:buFontTx/>
              <a:buNone/>
            </a:pPr>
            <a:endParaRPr lang="fa-IR" sz="2000" dirty="0" smtClean="0">
              <a:latin typeface="Tahoma" pitchFamily="34" charset="0"/>
              <a:cs typeface="Tahoma" pitchFamily="34" charset="0"/>
            </a:endParaRPr>
          </a:p>
          <a:p>
            <a:pPr algn="ctr" rtl="1" eaLnBrk="1" hangingPunct="1">
              <a:lnSpc>
                <a:spcPct val="90000"/>
              </a:lnSpc>
              <a:buFontTx/>
              <a:buNone/>
            </a:pPr>
            <a:r>
              <a:rPr lang="fa-IR" sz="2000" dirty="0" smtClean="0">
                <a:solidFill>
                  <a:srgbClr val="0000FF"/>
                </a:solidFill>
                <a:latin typeface="Tahoma" pitchFamily="34" charset="0"/>
                <a:cs typeface="Tahoma" pitchFamily="34" charset="0"/>
              </a:rPr>
              <a:t>سلطه خبری           سلطه ارتباطی            سلطه فرهنگی</a:t>
            </a:r>
            <a:endParaRPr lang="en-US" sz="2000" dirty="0" smtClean="0">
              <a:solidFill>
                <a:srgbClr val="0000FF"/>
              </a:solidFill>
              <a:latin typeface="Tahoma" pitchFamily="34" charset="0"/>
              <a:cs typeface="Tahoma" pitchFamily="34" charset="0"/>
            </a:endParaRPr>
          </a:p>
        </p:txBody>
      </p:sp>
      <p:sp>
        <p:nvSpPr>
          <p:cNvPr id="12292" name="Line 4"/>
          <p:cNvSpPr>
            <a:spLocks noChangeShapeType="1"/>
          </p:cNvSpPr>
          <p:nvPr/>
        </p:nvSpPr>
        <p:spPr bwMode="auto">
          <a:xfrm flipH="1">
            <a:off x="5791200" y="5257800"/>
            <a:ext cx="457200" cy="0"/>
          </a:xfrm>
          <a:prstGeom prst="line">
            <a:avLst/>
          </a:prstGeom>
          <a:noFill/>
          <a:ln w="57150">
            <a:solidFill>
              <a:schemeClr val="bg1"/>
            </a:solidFill>
            <a:round/>
            <a:headEnd/>
            <a:tailEnd type="triangle" w="med" len="med"/>
          </a:ln>
        </p:spPr>
        <p:txBody>
          <a:bodyPr/>
          <a:lstStyle/>
          <a:p>
            <a:endParaRPr lang="en-US"/>
          </a:p>
        </p:txBody>
      </p:sp>
      <p:sp>
        <p:nvSpPr>
          <p:cNvPr id="12293" name="Line 5"/>
          <p:cNvSpPr>
            <a:spLocks noChangeShapeType="1"/>
          </p:cNvSpPr>
          <p:nvPr/>
        </p:nvSpPr>
        <p:spPr bwMode="auto">
          <a:xfrm flipH="1">
            <a:off x="3276600" y="5334000"/>
            <a:ext cx="457200" cy="0"/>
          </a:xfrm>
          <a:prstGeom prst="line">
            <a:avLst/>
          </a:prstGeom>
          <a:noFill/>
          <a:ln w="57150">
            <a:solidFill>
              <a:schemeClr val="bg1"/>
            </a:solidFill>
            <a:round/>
            <a:headEnd/>
            <a:tailEnd type="triangle" w="med" len="med"/>
          </a:ln>
        </p:spPr>
        <p:txBody>
          <a:bodyPr/>
          <a:lstStyle/>
          <a:p>
            <a:endParaRPr lang="en-US"/>
          </a:p>
        </p:txBody>
      </p:sp>
      <p:sp>
        <p:nvSpPr>
          <p:cNvPr id="6" name="Rectangle 3"/>
          <p:cNvSpPr txBox="1">
            <a:spLocks noChangeArrowheads="1"/>
          </p:cNvSpPr>
          <p:nvPr/>
        </p:nvSpPr>
        <p:spPr bwMode="auto">
          <a:xfrm>
            <a:off x="990600" y="1752600"/>
            <a:ext cx="7327900" cy="2362200"/>
          </a:xfrm>
          <a:prstGeom prst="rect">
            <a:avLst/>
          </a:prstGeom>
          <a:noFill/>
          <a:ln w="9525">
            <a:noFill/>
            <a:miter lim="800000"/>
            <a:headEnd/>
            <a:tailEnd/>
          </a:ln>
        </p:spPr>
        <p:txBody>
          <a:bodyPr/>
          <a:lstStyle/>
          <a:p>
            <a:pPr marL="342900" indent="-342900" algn="r" rtl="1" eaLnBrk="0" hangingPunct="0">
              <a:spcBef>
                <a:spcPct val="20000"/>
              </a:spcBef>
              <a:buFontTx/>
              <a:buChar char="•"/>
              <a:defRPr/>
            </a:pPr>
            <a:r>
              <a:rPr lang="ar-SA" sz="2000" b="1" kern="0" dirty="0">
                <a:latin typeface="Tahoma" pitchFamily="34" charset="0"/>
                <a:ea typeface="Tahoma" pitchFamily="34" charset="0"/>
                <a:cs typeface="Tahoma" pitchFamily="34" charset="0"/>
              </a:rPr>
              <a:t>نظرياتي كه مي گويند رسانه ها آثار منفي دارند </a:t>
            </a:r>
            <a:endParaRPr lang="fa-IR" sz="2000" kern="0" dirty="0">
              <a:latin typeface="Tahoma" pitchFamily="34" charset="0"/>
              <a:ea typeface="Tahoma" pitchFamily="34" charset="0"/>
              <a:cs typeface="Tahoma" pitchFamily="34" charset="0"/>
            </a:endParaRPr>
          </a:p>
          <a:p>
            <a:pPr marL="342900" indent="-342900" algn="r" rtl="1" eaLnBrk="0" hangingPunct="0">
              <a:spcBef>
                <a:spcPct val="20000"/>
              </a:spcBef>
              <a:buFont typeface="Wingdings" pitchFamily="2" charset="2"/>
              <a:buNone/>
              <a:defRPr/>
            </a:pPr>
            <a:r>
              <a:rPr lang="fa-IR" sz="2000" kern="0" dirty="0" smtClean="0">
                <a:latin typeface="Tahoma" pitchFamily="34" charset="0"/>
                <a:ea typeface="Tahoma" pitchFamily="34" charset="0"/>
                <a:cs typeface="Tahoma" pitchFamily="34" charset="0"/>
              </a:rPr>
              <a:t>(</a:t>
            </a:r>
            <a:r>
              <a:rPr lang="ar-SA" sz="2000" kern="0" dirty="0" smtClean="0">
                <a:latin typeface="Tahoma" pitchFamily="34" charset="0"/>
                <a:ea typeface="Tahoma" pitchFamily="34" charset="0"/>
                <a:cs typeface="Tahoma" pitchFamily="34" charset="0"/>
              </a:rPr>
              <a:t>اگر </a:t>
            </a:r>
            <a:r>
              <a:rPr lang="ar-SA" sz="2000" kern="0" dirty="0">
                <a:latin typeface="Tahoma" pitchFamily="34" charset="0"/>
                <a:ea typeface="Tahoma" pitchFamily="34" charset="0"/>
                <a:cs typeface="Tahoma" pitchFamily="34" charset="0"/>
              </a:rPr>
              <a:t>چه در برداشت نوين از توسعه جريان يكسويه كارايي ندارد)</a:t>
            </a:r>
            <a:endParaRPr lang="fa-IR" sz="2000" kern="0" dirty="0">
              <a:latin typeface="Tahoma" pitchFamily="34" charset="0"/>
              <a:ea typeface="Tahoma" pitchFamily="34" charset="0"/>
              <a:cs typeface="Tahoma" pitchFamily="34" charset="0"/>
            </a:endParaRPr>
          </a:p>
          <a:p>
            <a:pPr marL="342900" indent="-342900" algn="r" rtl="1" eaLnBrk="0" hangingPunct="0">
              <a:spcBef>
                <a:spcPct val="20000"/>
              </a:spcBef>
              <a:buFont typeface="Wingdings" pitchFamily="2" charset="2"/>
              <a:buNone/>
              <a:defRPr/>
            </a:pPr>
            <a:endParaRPr lang="fa-IR" sz="2000" b="1" kern="0" dirty="0">
              <a:latin typeface="Tahoma" pitchFamily="34" charset="0"/>
              <a:ea typeface="Tahoma" pitchFamily="34" charset="0"/>
              <a:cs typeface="Tahoma" pitchFamily="34" charset="0"/>
            </a:endParaRPr>
          </a:p>
          <a:p>
            <a:pPr marL="342900" indent="-342900" algn="r" rtl="1" eaLnBrk="0" hangingPunct="0">
              <a:spcBef>
                <a:spcPct val="20000"/>
              </a:spcBef>
              <a:buFontTx/>
              <a:buChar char="•"/>
              <a:defRPr/>
            </a:pPr>
            <a:r>
              <a:rPr lang="ar-SA" sz="2000" b="1" kern="0" dirty="0">
                <a:latin typeface="Tahoma" pitchFamily="34" charset="0"/>
                <a:ea typeface="Tahoma" pitchFamily="34" charset="0"/>
                <a:cs typeface="Tahoma" pitchFamily="34" charset="0"/>
              </a:rPr>
              <a:t>نظرياتي كه مي گويند جريان يكسويه آثاري منفي دارد </a:t>
            </a:r>
            <a:endParaRPr lang="fa-IR" sz="2000" b="1" kern="0" dirty="0">
              <a:latin typeface="Tahoma" pitchFamily="34" charset="0"/>
              <a:ea typeface="Tahoma" pitchFamily="34" charset="0"/>
              <a:cs typeface="Tahoma" pitchFamily="34" charset="0"/>
            </a:endParaRPr>
          </a:p>
          <a:p>
            <a:pPr marL="342900" indent="-342900" algn="r" rtl="1" eaLnBrk="0" hangingPunct="0">
              <a:spcBef>
                <a:spcPct val="20000"/>
              </a:spcBef>
              <a:buFont typeface="Wingdings" pitchFamily="2" charset="2"/>
              <a:buNone/>
              <a:defRPr/>
            </a:pPr>
            <a:r>
              <a:rPr lang="ar-SA" sz="2000" kern="0" dirty="0">
                <a:latin typeface="Tahoma" pitchFamily="34" charset="0"/>
                <a:ea typeface="Tahoma" pitchFamily="34" charset="0"/>
                <a:cs typeface="Tahoma" pitchFamily="34" charset="0"/>
              </a:rPr>
              <a:t>(نظريه شمال- </a:t>
            </a:r>
            <a:r>
              <a:rPr lang="ar-SA" sz="2000" kern="0" dirty="0" smtClean="0">
                <a:latin typeface="Tahoma" pitchFamily="34" charset="0"/>
                <a:ea typeface="Tahoma" pitchFamily="34" charset="0"/>
                <a:cs typeface="Tahoma" pitchFamily="34" charset="0"/>
              </a:rPr>
              <a:t>جنوب، </a:t>
            </a:r>
            <a:r>
              <a:rPr lang="ar-SA" sz="2000" kern="0" dirty="0">
                <a:latin typeface="Tahoma" pitchFamily="34" charset="0"/>
                <a:ea typeface="Tahoma" pitchFamily="34" charset="0"/>
                <a:cs typeface="Tahoma" pitchFamily="34" charset="0"/>
              </a:rPr>
              <a:t>نظريه مثلثي و نظريه مركز پيراموني (كالتونگ</a:t>
            </a:r>
            <a:r>
              <a:rPr lang="ar-SA" sz="2000" kern="0" dirty="0" smtClean="0">
                <a:latin typeface="Tahoma" pitchFamily="34" charset="0"/>
                <a:ea typeface="Tahoma" pitchFamily="34" charset="0"/>
                <a:cs typeface="Tahoma" pitchFamily="34" charset="0"/>
              </a:rPr>
              <a:t>)</a:t>
            </a:r>
            <a:endParaRPr lang="en-US" sz="2000" kern="0" dirty="0">
              <a:latin typeface="Tahoma" pitchFamily="34" charset="0"/>
              <a:ea typeface="Tahoma" pitchFamily="34" charset="0"/>
              <a:cs typeface="Tahoma" pitchFamily="34" charset="0"/>
            </a:endParaRPr>
          </a:p>
          <a:p>
            <a:pPr marL="342900" indent="-342900" eaLnBrk="0" hangingPunct="0">
              <a:spcBef>
                <a:spcPct val="20000"/>
              </a:spcBef>
              <a:buFontTx/>
              <a:buChar char="•"/>
              <a:defRPr/>
            </a:pPr>
            <a:endParaRPr lang="en-US" sz="2000" kern="0" dirty="0">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57200" y="228600"/>
            <a:ext cx="8229600" cy="5897563"/>
          </a:xfrm>
          <a:solidFill>
            <a:srgbClr val="FF9900"/>
          </a:solidFill>
        </p:spPr>
        <p:txBody>
          <a:bodyPr/>
          <a:lstStyle/>
          <a:p>
            <a:pPr algn="r" rtl="1" eaLnBrk="1" hangingPunct="1">
              <a:buFontTx/>
              <a:buNone/>
            </a:pPr>
            <a:endParaRPr lang="en-US" sz="2400" smtClean="0">
              <a:latin typeface="Tahoma" pitchFamily="34" charset="0"/>
              <a:cs typeface="Tahoma" pitchFamily="34" charset="0"/>
            </a:endParaRPr>
          </a:p>
          <a:p>
            <a:pPr algn="r" rtl="1" eaLnBrk="1" hangingPunct="1">
              <a:buFontTx/>
              <a:buNone/>
            </a:pPr>
            <a:r>
              <a:rPr lang="fa-IR" sz="2400" smtClean="0">
                <a:latin typeface="Tahoma" pitchFamily="34" charset="0"/>
                <a:cs typeface="Tahoma" pitchFamily="34" charset="0"/>
              </a:rPr>
              <a:t>امپریالیسم فرهنگی</a:t>
            </a:r>
            <a:endParaRPr lang="en-US" sz="2400" smtClean="0">
              <a:latin typeface="Tahoma" pitchFamily="34" charset="0"/>
              <a:cs typeface="Tahoma" pitchFamily="34" charset="0"/>
            </a:endParaRPr>
          </a:p>
        </p:txBody>
      </p:sp>
      <p:sp>
        <p:nvSpPr>
          <p:cNvPr id="13315" name="Oval 3"/>
          <p:cNvSpPr>
            <a:spLocks noChangeArrowheads="1"/>
          </p:cNvSpPr>
          <p:nvPr/>
        </p:nvSpPr>
        <p:spPr bwMode="auto">
          <a:xfrm>
            <a:off x="838200" y="838200"/>
            <a:ext cx="7086600" cy="5181600"/>
          </a:xfrm>
          <a:prstGeom prst="ellipse">
            <a:avLst/>
          </a:prstGeom>
          <a:solidFill>
            <a:schemeClr val="bg1"/>
          </a:solidFill>
          <a:ln w="9525">
            <a:solidFill>
              <a:schemeClr val="tx1"/>
            </a:solidFill>
            <a:round/>
            <a:headEnd/>
            <a:tailEnd/>
          </a:ln>
        </p:spPr>
        <p:txBody>
          <a:bodyPr wrap="none" anchor="ctr"/>
          <a:lstStyle/>
          <a:p>
            <a:pPr algn="ctr" rtl="1"/>
            <a:r>
              <a:rPr lang="fa-IR" b="1">
                <a:latin typeface="Tahoma" pitchFamily="34" charset="0"/>
                <a:cs typeface="Tahoma" pitchFamily="34" charset="0"/>
              </a:rPr>
              <a:t>امپریالیسم ارتباطی</a:t>
            </a:r>
            <a:endParaRPr lang="en-US" b="1">
              <a:latin typeface="Tahoma" pitchFamily="34" charset="0"/>
              <a:cs typeface="Tahoma" pitchFamily="34" charset="0"/>
            </a:endParaRPr>
          </a:p>
        </p:txBody>
      </p:sp>
      <p:sp>
        <p:nvSpPr>
          <p:cNvPr id="13316" name="Oval 4"/>
          <p:cNvSpPr>
            <a:spLocks noChangeArrowheads="1"/>
          </p:cNvSpPr>
          <p:nvPr/>
        </p:nvSpPr>
        <p:spPr bwMode="auto">
          <a:xfrm>
            <a:off x="838200" y="838200"/>
            <a:ext cx="7086600" cy="5181600"/>
          </a:xfrm>
          <a:prstGeom prst="ellipse">
            <a:avLst/>
          </a:prstGeom>
          <a:noFill/>
          <a:ln w="9525">
            <a:solidFill>
              <a:schemeClr val="tx1"/>
            </a:solidFill>
            <a:round/>
            <a:headEnd/>
            <a:tailEnd/>
          </a:ln>
        </p:spPr>
        <p:txBody>
          <a:bodyPr wrap="none" anchor="ctr"/>
          <a:lstStyle/>
          <a:p>
            <a:pPr algn="ctr"/>
            <a:endParaRPr lang="fa-IR"/>
          </a:p>
        </p:txBody>
      </p:sp>
      <p:sp>
        <p:nvSpPr>
          <p:cNvPr id="13317" name="Oval 5"/>
          <p:cNvSpPr>
            <a:spLocks noChangeArrowheads="1"/>
          </p:cNvSpPr>
          <p:nvPr/>
        </p:nvSpPr>
        <p:spPr bwMode="auto">
          <a:xfrm>
            <a:off x="2971800" y="3733800"/>
            <a:ext cx="2286000" cy="1447800"/>
          </a:xfrm>
          <a:prstGeom prst="ellipse">
            <a:avLst/>
          </a:prstGeom>
          <a:solidFill>
            <a:srgbClr val="FF9900"/>
          </a:solidFill>
          <a:ln w="9525">
            <a:solidFill>
              <a:schemeClr val="tx1"/>
            </a:solidFill>
            <a:round/>
            <a:headEnd/>
            <a:tailEnd/>
          </a:ln>
        </p:spPr>
        <p:txBody>
          <a:bodyPr wrap="none" anchor="ctr"/>
          <a:lstStyle/>
          <a:p>
            <a:pPr algn="ctr"/>
            <a:r>
              <a:rPr lang="fa-IR" b="1">
                <a:latin typeface="Tahoma" pitchFamily="34" charset="0"/>
                <a:cs typeface="Tahoma" pitchFamily="34" charset="0"/>
              </a:rPr>
              <a:t>امپریالیسم خبری</a:t>
            </a:r>
            <a:endParaRPr lang="en-US" b="1">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92D050"/>
          </a:solidFill>
        </p:spPr>
        <p:txBody>
          <a:bodyPr/>
          <a:lstStyle/>
          <a:p>
            <a:pPr rtl="1"/>
            <a:r>
              <a:rPr lang="fa-IR" b="1" dirty="0" smtClean="0">
                <a:solidFill>
                  <a:schemeClr val="bg1"/>
                </a:solidFill>
                <a:effectLst>
                  <a:outerShdw blurRad="38100" dist="38100" dir="2700000" algn="tl">
                    <a:srgbClr val="000000">
                      <a:alpha val="43137"/>
                    </a:srgbClr>
                  </a:outerShdw>
                </a:effectLst>
              </a:rPr>
              <a:t>روابط عمومی چیست؟</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14400" y="1981200"/>
            <a:ext cx="7162800" cy="4144963"/>
          </a:xfrm>
        </p:spPr>
        <p:txBody>
          <a:bodyPr>
            <a:normAutofit fontScale="77500" lnSpcReduction="20000"/>
          </a:bodyPr>
          <a:lstStyle/>
          <a:p>
            <a:pPr algn="just" rtl="1">
              <a:buNone/>
            </a:pPr>
            <a:r>
              <a:rPr lang="fa-IR" dirty="0" smtClean="0"/>
              <a:t>الف: روابط‌عمومي هنر است‌، علم است‌ و فن است.</a:t>
            </a:r>
            <a:endParaRPr lang="en-US" dirty="0" smtClean="0"/>
          </a:p>
          <a:p>
            <a:pPr algn="just" rtl="1">
              <a:buNone/>
            </a:pPr>
            <a:r>
              <a:rPr lang="fa-IR" dirty="0" smtClean="0"/>
              <a:t>ب: روابط‌عمومي آيينه‌ی تمام‌نماي سازمان و جايگاه دريافت و انتقال اطلاعات است.</a:t>
            </a:r>
            <a:endParaRPr lang="en-US" dirty="0" smtClean="0"/>
          </a:p>
          <a:p>
            <a:pPr algn="just" rtl="1">
              <a:buNone/>
            </a:pPr>
            <a:r>
              <a:rPr lang="fa-IR" dirty="0" smtClean="0"/>
              <a:t>ج: روابط‌عمومي وظيفه‌ی تبليغ، ترغيب، تشويق، و نفوذ در افكار عمومي را بر عهده دارد.</a:t>
            </a:r>
            <a:endParaRPr lang="en-US" dirty="0" smtClean="0"/>
          </a:p>
          <a:p>
            <a:pPr algn="just" rtl="1">
              <a:buNone/>
            </a:pPr>
            <a:r>
              <a:rPr lang="fa-IR" dirty="0" smtClean="0"/>
              <a:t>د: روابط‌عمومي پل ارتباطي مردم و سازمان، و جايگاه دريافت و انتقال اطلاعات است.</a:t>
            </a:r>
            <a:endParaRPr lang="en-US" dirty="0" smtClean="0"/>
          </a:p>
          <a:p>
            <a:pPr algn="just" rtl="1">
              <a:buNone/>
            </a:pPr>
            <a:r>
              <a:rPr lang="fa-IR" dirty="0" smtClean="0"/>
              <a:t>ه: ايجاد حسن تفاهم‌، و حسن رابطه‌ی متقابل، وظيفه‌ی اصلي روابط‌عمومي است.</a:t>
            </a:r>
            <a:endParaRPr lang="en-US" dirty="0" smtClean="0"/>
          </a:p>
          <a:p>
            <a:pPr algn="just" rtl="1">
              <a:buNone/>
            </a:pPr>
            <a:r>
              <a:rPr lang="fa-IR" dirty="0" smtClean="0"/>
              <a:t>و: روابط‌عمومي اعمال مديريت، فلسفه‌ی مديريت، فلسفه‌ی اجتماعي مديريت، مشاور مديريت، و كاركرد ارتباطي مديريت است </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1"/>
            <a:ext cx="9144000" cy="1417638"/>
          </a:xfrm>
          <a:solidFill>
            <a:srgbClr val="395CF3"/>
          </a:solidFill>
        </p:spPr>
        <p:txBody>
          <a:bodyPr>
            <a:normAutofit/>
          </a:bodyPr>
          <a:lstStyle/>
          <a:p>
            <a:pPr rtl="1"/>
            <a:r>
              <a:rPr lang="fa-IR" altLang="en-US" sz="4000" b="1" dirty="0" smtClean="0">
                <a:solidFill>
                  <a:schemeClr val="bg1"/>
                </a:solidFill>
                <a:effectLst>
                  <a:outerShdw blurRad="38100" dist="38100" dir="2700000" algn="tl">
                    <a:srgbClr val="000000">
                      <a:alpha val="43137"/>
                    </a:srgbClr>
                  </a:outerShdw>
                </a:effectLst>
              </a:rPr>
              <a:t>تحولات تاریخی روابط عمومی</a:t>
            </a:r>
            <a:endParaRPr lang="en-US" altLang="en-US" sz="4000" b="1" dirty="0" smtClean="0">
              <a:solidFill>
                <a:schemeClr val="bg1"/>
              </a:solidFill>
              <a:effectLst>
                <a:outerShdw blurRad="38100" dist="38100" dir="2700000" algn="tl">
                  <a:srgbClr val="000000">
                    <a:alpha val="43137"/>
                  </a:srgbClr>
                </a:outerShdw>
              </a:effectLst>
            </a:endParaRPr>
          </a:p>
        </p:txBody>
      </p:sp>
      <p:sp>
        <p:nvSpPr>
          <p:cNvPr id="9219" name="Rectangle 3"/>
          <p:cNvSpPr>
            <a:spLocks noGrp="1" noChangeArrowheads="1"/>
          </p:cNvSpPr>
          <p:nvPr>
            <p:ph idx="1"/>
          </p:nvPr>
        </p:nvSpPr>
        <p:spPr>
          <a:xfrm>
            <a:off x="900113" y="2176463"/>
            <a:ext cx="7294562" cy="3629025"/>
          </a:xfrm>
        </p:spPr>
        <p:txBody>
          <a:bodyPr/>
          <a:lstStyle/>
          <a:p>
            <a:pPr marL="571500" indent="-571500" algn="r" rtl="1" eaLnBrk="1" hangingPunct="1"/>
            <a:r>
              <a:rPr lang="fa-IR" altLang="en-US" sz="3200" dirty="0" smtClean="0">
                <a:latin typeface="Tahoma" pitchFamily="34" charset="0"/>
                <a:cs typeface="Tahoma" pitchFamily="34" charset="0"/>
              </a:rPr>
              <a:t>الگوهای چهارگانه گرونیگ و هانت:</a:t>
            </a:r>
          </a:p>
          <a:p>
            <a:pPr marL="571500" indent="-571500" algn="r" rtl="1" eaLnBrk="1" hangingPunct="1">
              <a:buFont typeface="Wingdings" pitchFamily="2" charset="2"/>
              <a:buAutoNum type="arabicParenR"/>
            </a:pPr>
            <a:r>
              <a:rPr lang="ar-SA" altLang="en-US" sz="3200" dirty="0" smtClean="0">
                <a:latin typeface="Tahoma" pitchFamily="34" charset="0"/>
                <a:cs typeface="+mj-cs"/>
              </a:rPr>
              <a:t>الگوی تبلیغ یا کارگزاری مطبوعاتی‌</a:t>
            </a:r>
            <a:r>
              <a:rPr lang="en-US" altLang="en-US" sz="3200" dirty="0" smtClean="0">
                <a:latin typeface="Tahoma" pitchFamily="34" charset="0"/>
                <a:cs typeface="+mj-cs"/>
              </a:rPr>
              <a:t> </a:t>
            </a:r>
            <a:endParaRPr lang="fa-IR" altLang="en-US" sz="3200" dirty="0" smtClean="0">
              <a:latin typeface="Tahoma" pitchFamily="34" charset="0"/>
              <a:cs typeface="+mj-cs"/>
            </a:endParaRPr>
          </a:p>
          <a:p>
            <a:pPr marL="571500" indent="-571500" algn="r" rtl="1" eaLnBrk="1" hangingPunct="1">
              <a:buFont typeface="Wingdings" pitchFamily="2" charset="2"/>
              <a:buAutoNum type="arabicParenR"/>
            </a:pPr>
            <a:r>
              <a:rPr lang="ar-SA" altLang="en-US" sz="3200" dirty="0" smtClean="0">
                <a:latin typeface="Tahoma" pitchFamily="34" charset="0"/>
                <a:cs typeface="+mj-cs"/>
              </a:rPr>
              <a:t>الگوی اطلاع عمومی</a:t>
            </a:r>
            <a:r>
              <a:rPr lang="en-US" altLang="en-US" sz="3200" dirty="0" smtClean="0">
                <a:latin typeface="Tahoma" pitchFamily="34" charset="0"/>
                <a:cs typeface="+mj-cs"/>
              </a:rPr>
              <a:t> </a:t>
            </a:r>
            <a:endParaRPr lang="fa-IR" altLang="en-US" sz="3200" dirty="0" smtClean="0">
              <a:latin typeface="Tahoma" pitchFamily="34" charset="0"/>
              <a:cs typeface="+mj-cs"/>
            </a:endParaRPr>
          </a:p>
          <a:p>
            <a:pPr marL="571500" indent="-571500" algn="r" rtl="1" eaLnBrk="1" hangingPunct="1">
              <a:buFont typeface="Wingdings" pitchFamily="2" charset="2"/>
              <a:buAutoNum type="arabicParenR"/>
            </a:pPr>
            <a:r>
              <a:rPr lang="ar-SA" altLang="en-US" sz="3200" dirty="0" smtClean="0">
                <a:latin typeface="Tahoma" pitchFamily="34" charset="0"/>
                <a:cs typeface="+mj-cs"/>
              </a:rPr>
              <a:t>الگوی دوسویه‌ ناهمسنگ</a:t>
            </a:r>
            <a:r>
              <a:rPr lang="en-US" altLang="en-US" sz="3200" dirty="0" smtClean="0">
                <a:latin typeface="Tahoma" pitchFamily="34" charset="0"/>
                <a:cs typeface="+mj-cs"/>
              </a:rPr>
              <a:t> </a:t>
            </a:r>
            <a:endParaRPr lang="fa-IR" altLang="en-US" sz="3200" dirty="0" smtClean="0">
              <a:latin typeface="Tahoma" pitchFamily="34" charset="0"/>
              <a:cs typeface="+mj-cs"/>
            </a:endParaRPr>
          </a:p>
          <a:p>
            <a:pPr marL="571500" indent="-571500" algn="r" rtl="1" eaLnBrk="1" hangingPunct="1">
              <a:buFont typeface="Wingdings" pitchFamily="2" charset="2"/>
              <a:buAutoNum type="arabicParenR"/>
            </a:pPr>
            <a:r>
              <a:rPr lang="ar-SA" altLang="en-US" sz="3200" dirty="0" smtClean="0">
                <a:latin typeface="Tahoma" pitchFamily="34" charset="0"/>
                <a:cs typeface="+mj-cs"/>
              </a:rPr>
              <a:t>الگوی دوسویه‌ همسنگ</a:t>
            </a:r>
            <a:r>
              <a:rPr lang="en-US" altLang="en-US" sz="3200" dirty="0" smtClean="0">
                <a:latin typeface="Tahoma" pitchFamily="34" charset="0"/>
                <a:cs typeface="+mj-cs"/>
              </a:rPr>
              <a:t>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6629400" cy="5516563"/>
          </a:xfrm>
        </p:spPr>
        <p:txBody>
          <a:bodyPr>
            <a:normAutofit/>
          </a:bodyPr>
          <a:lstStyle/>
          <a:p>
            <a:pPr algn="just" rtl="1"/>
            <a:r>
              <a:rPr lang="ar-SA" sz="2800" dirty="0" smtClean="0"/>
              <a:t>همانطور که از عناوین الگوها می توان دریافت، هیچیک از سه الگوی اول نمی توانند به توسعه کمک کنند، چرا که یا کاملاً یکسویه هستند (الگوهای اول و دوم) و یا نهایتاً به نفع یک طرف ارتباط، فکر وعمل می‌کنند و مردم که هدف نهایی توسعه است، فاقد جایگاة واقعی در این مدلها هستند</a:t>
            </a:r>
            <a:r>
              <a:rPr lang="fa-IR" sz="2800" dirty="0" smtClean="0"/>
              <a:t>.</a:t>
            </a:r>
          </a:p>
          <a:p>
            <a:pPr algn="just" rtl="1">
              <a:buNone/>
            </a:pPr>
            <a:endParaRPr lang="fa-IR" sz="2800" dirty="0" smtClean="0"/>
          </a:p>
          <a:p>
            <a:pPr algn="just" rtl="1"/>
            <a:r>
              <a:rPr lang="ar-SA" sz="2800" dirty="0" smtClean="0"/>
              <a:t>پس نتیجه می گیریم که تنها روابط عمومی برتر و دوسویه همسنگ است که می تواند در خدمت توسعه باشد و به عبارتی می توان آن را "روابط عمومی توسعه</a:t>
            </a:r>
            <a:r>
              <a:rPr lang="en-US" sz="2800" dirty="0" smtClean="0"/>
              <a:t>" </a:t>
            </a:r>
            <a:r>
              <a:rPr lang="ar-SA" sz="2800" dirty="0" smtClean="0"/>
              <a:t>یا "روابط عمومی حامی توسعه" نام نهاد</a:t>
            </a:r>
            <a:r>
              <a:rPr lang="en-US" sz="2800" dirty="0" smtClean="0"/>
              <a:t>. </a:t>
            </a:r>
          </a:p>
          <a:p>
            <a:pPr algn="just" rtl="1"/>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Copy of سير تحول تاريخي ارتباطات"/>
          <p:cNvPicPr>
            <a:picLocks noGrp="1" noChangeAspect="1" noChangeArrowheads="1"/>
          </p:cNvPicPr>
          <p:nvPr>
            <p:ph idx="4294967295"/>
          </p:nvPr>
        </p:nvPicPr>
        <p:blipFill>
          <a:blip r:embed="rId2" cstate="print"/>
          <a:srcRect/>
          <a:stretch>
            <a:fillRect/>
          </a:stretch>
        </p:blipFill>
        <p:spPr>
          <a:xfrm>
            <a:off x="631825" y="1355725"/>
            <a:ext cx="7900988" cy="4378325"/>
          </a:xfrm>
          <a:solidFill>
            <a:schemeClr val="folHlink"/>
          </a:solidFill>
          <a:ln>
            <a:solidFill>
              <a:schemeClr val="folHlink"/>
            </a:solid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457200" y="838200"/>
            <a:ext cx="8229600" cy="914400"/>
          </a:xfrm>
          <a:solidFill>
            <a:schemeClr val="accent3">
              <a:lumMod val="20000"/>
              <a:lumOff val="80000"/>
            </a:schemeClr>
          </a:solidFill>
        </p:spPr>
        <p:txBody>
          <a:bodyPr/>
          <a:lstStyle/>
          <a:p>
            <a:pPr eaLnBrk="1" hangingPunct="1">
              <a:defRPr/>
            </a:pPr>
            <a:r>
              <a:rPr lang="fa-IR" altLang="en-US" sz="3600" b="1" dirty="0" smtClean="0">
                <a:solidFill>
                  <a:schemeClr val="accent2"/>
                </a:solidFill>
                <a:latin typeface="Tahoma" panose="020B0604030504040204" pitchFamily="34" charset="0"/>
                <a:ea typeface="Tahoma" panose="020B0604030504040204" pitchFamily="34" charset="0"/>
              </a:rPr>
              <a:t>عصر </a:t>
            </a:r>
            <a:r>
              <a:rPr lang="fa-IR" altLang="en-US" sz="3600" b="1" dirty="0" smtClean="0">
                <a:latin typeface="Tahoma" panose="020B0604030504040204" pitchFamily="34" charset="0"/>
                <a:ea typeface="Tahoma" panose="020B0604030504040204" pitchFamily="34" charset="0"/>
              </a:rPr>
              <a:t>ارتباطات تعاملي</a:t>
            </a:r>
            <a:endParaRPr lang="en-US" altLang="en-US" sz="3600" b="1" dirty="0" smtClean="0">
              <a:latin typeface="Tahoma" panose="020B0604030504040204" pitchFamily="34" charset="0"/>
              <a:ea typeface="Tahoma" panose="020B0604030504040204" pitchFamily="34" charset="0"/>
            </a:endParaRPr>
          </a:p>
        </p:txBody>
      </p:sp>
      <p:graphicFrame>
        <p:nvGraphicFramePr>
          <p:cNvPr id="224259" name="Group 3"/>
          <p:cNvGraphicFramePr>
            <a:graphicFrameLocks noGrp="1"/>
          </p:cNvGraphicFramePr>
          <p:nvPr>
            <p:ph type="tbl" idx="1"/>
          </p:nvPr>
        </p:nvGraphicFramePr>
        <p:xfrm>
          <a:off x="566738" y="1752600"/>
          <a:ext cx="8001000" cy="4371975"/>
        </p:xfrm>
        <a:graphic>
          <a:graphicData uri="http://schemas.openxmlformats.org/drawingml/2006/table">
            <a:tbl>
              <a:tblPr/>
              <a:tblGrid>
                <a:gridCol w="2667000"/>
                <a:gridCol w="2667000"/>
                <a:gridCol w="2667000"/>
              </a:tblGrid>
              <a:tr h="14476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يكسويه</a:t>
                      </a:r>
                      <a:r>
                        <a:rPr kumimoji="0" lang="en-US" sz="20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 </a:t>
                      </a:r>
                    </a:p>
                  </a:txBody>
                  <a:tcPr marT="39400" marB="394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T="39400" marB="394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عصر تبلیغات</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(مذهبی، سیاسی و تجاری)</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 </a:t>
                      </a:r>
                    </a:p>
                  </a:txBody>
                  <a:tcPr marT="39400" marB="394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330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دوسويه ناهمسنگ</a:t>
                      </a:r>
                      <a:r>
                        <a:rPr kumimoji="0" lang="en-US" sz="2000" b="0"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 </a:t>
                      </a:r>
                    </a:p>
                  </a:txBody>
                  <a:tcPr marT="39400" marB="394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T="39400" marB="394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عصر اطلاع رسانی</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(رسانه های جمعی)</a:t>
                      </a:r>
                      <a:endParaRPr kumimoji="0" lang="en-US" sz="20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T="39400" marB="394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01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دوسويه</a:t>
                      </a:r>
                      <a:r>
                        <a:rPr kumimoji="0" lang="en-US"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 </a:t>
                      </a:r>
                      <a:r>
                        <a:rPr kumimoji="0" lang="fa-IR"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همسنگ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a:t>
                      </a:r>
                      <a:r>
                        <a:rPr kumimoji="0" lang="ar-SA"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تعامل</a:t>
                      </a:r>
                      <a:r>
                        <a:rPr kumimoji="0" lang="fa-IR" sz="2000" b="1"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ی)</a:t>
                      </a:r>
                      <a:r>
                        <a:rPr kumimoji="0" lang="en-US" sz="2000" b="0"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 </a:t>
                      </a:r>
                    </a:p>
                  </a:txBody>
                  <a:tcPr marT="39400" marB="394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T="39400" marB="394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عصر ارتباطات (</a:t>
                      </a:r>
                      <a:r>
                        <a:rPr kumimoji="0" lang="ar-SA" sz="2000" b="1"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اينترنت</a:t>
                      </a:r>
                      <a:r>
                        <a:rPr kumimoji="0" lang="fa-IR" sz="20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a:t>
                      </a:r>
                      <a:endParaRPr kumimoji="0" lang="en-US" sz="20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T="39400" marB="394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57" name="Line 21"/>
          <p:cNvSpPr>
            <a:spLocks noChangeShapeType="1"/>
          </p:cNvSpPr>
          <p:nvPr/>
        </p:nvSpPr>
        <p:spPr bwMode="auto">
          <a:xfrm flipH="1">
            <a:off x="3708400" y="2492375"/>
            <a:ext cx="1368425" cy="0"/>
          </a:xfrm>
          <a:prstGeom prst="line">
            <a:avLst/>
          </a:prstGeom>
          <a:noFill/>
          <a:ln w="38100">
            <a:solidFill>
              <a:schemeClr val="tx1"/>
            </a:solidFill>
            <a:round/>
            <a:headEnd/>
            <a:tailEnd type="triangle" w="med" len="med"/>
          </a:ln>
        </p:spPr>
        <p:txBody>
          <a:bodyPr/>
          <a:lstStyle/>
          <a:p>
            <a:endParaRPr lang="en-US"/>
          </a:p>
        </p:txBody>
      </p:sp>
      <p:sp>
        <p:nvSpPr>
          <p:cNvPr id="14358" name="Line 22"/>
          <p:cNvSpPr>
            <a:spLocks noChangeShapeType="1"/>
          </p:cNvSpPr>
          <p:nvPr/>
        </p:nvSpPr>
        <p:spPr bwMode="auto">
          <a:xfrm flipH="1">
            <a:off x="3708400" y="5516563"/>
            <a:ext cx="1439863" cy="0"/>
          </a:xfrm>
          <a:prstGeom prst="line">
            <a:avLst/>
          </a:prstGeom>
          <a:noFill/>
          <a:ln w="38100">
            <a:solidFill>
              <a:schemeClr val="tx1"/>
            </a:solidFill>
            <a:round/>
            <a:headEnd type="stealth" w="med" len="med"/>
            <a:tailEnd type="stealth" w="med" len="med"/>
          </a:ln>
        </p:spPr>
        <p:txBody>
          <a:bodyPr/>
          <a:lstStyle/>
          <a:p>
            <a:endParaRPr lang="en-US"/>
          </a:p>
        </p:txBody>
      </p:sp>
      <p:sp>
        <p:nvSpPr>
          <p:cNvPr id="14359" name="Line 23"/>
          <p:cNvSpPr>
            <a:spLocks noChangeShapeType="1"/>
          </p:cNvSpPr>
          <p:nvPr/>
        </p:nvSpPr>
        <p:spPr bwMode="auto">
          <a:xfrm flipV="1">
            <a:off x="3636963" y="4581525"/>
            <a:ext cx="1439862" cy="0"/>
          </a:xfrm>
          <a:prstGeom prst="line">
            <a:avLst/>
          </a:prstGeom>
          <a:noFill/>
          <a:ln w="9525" cap="rnd">
            <a:solidFill>
              <a:schemeClr val="tx1"/>
            </a:solidFill>
            <a:prstDash val="sysDot"/>
            <a:round/>
            <a:headEnd/>
            <a:tailEnd type="triangle" w="med" len="med"/>
          </a:ln>
        </p:spPr>
        <p:txBody>
          <a:bodyPr/>
          <a:lstStyle/>
          <a:p>
            <a:endParaRPr lang="en-US"/>
          </a:p>
        </p:txBody>
      </p:sp>
      <p:sp>
        <p:nvSpPr>
          <p:cNvPr id="14360" name="Line 24"/>
          <p:cNvSpPr>
            <a:spLocks noChangeShapeType="1"/>
          </p:cNvSpPr>
          <p:nvPr/>
        </p:nvSpPr>
        <p:spPr bwMode="auto">
          <a:xfrm flipH="1">
            <a:off x="3563938" y="4365625"/>
            <a:ext cx="1584325" cy="0"/>
          </a:xfrm>
          <a:prstGeom prst="line">
            <a:avLst/>
          </a:prstGeom>
          <a:noFill/>
          <a:ln w="38100">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24258"/>
                                        </p:tgtEl>
                                        <p:attrNameLst>
                                          <p:attrName>style.visibility</p:attrName>
                                        </p:attrNameLst>
                                      </p:cBhvr>
                                      <p:to>
                                        <p:strVal val="visible"/>
                                      </p:to>
                                    </p:set>
                                    <p:animEffect transition="in" filter="fade">
                                      <p:cBhvr>
                                        <p:cTn id="7" dur="1000">
                                          <p:stCondLst>
                                            <p:cond delay="0"/>
                                          </p:stCondLst>
                                        </p:cTn>
                                        <p:tgtEl>
                                          <p:spTgt spid="224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0" y="0"/>
            <a:ext cx="9144000" cy="1706562"/>
          </a:xfrm>
          <a:solidFill>
            <a:srgbClr val="C5B223"/>
          </a:solidFill>
        </p:spPr>
        <p:txBody>
          <a:bodyPr/>
          <a:lstStyle/>
          <a:p>
            <a:pPr rtl="1" eaLnBrk="1" hangingPunct="1"/>
            <a:r>
              <a:rPr lang="ar-SA" altLang="en-US" sz="2400" b="1" dirty="0" smtClean="0">
                <a:solidFill>
                  <a:schemeClr val="bg1"/>
                </a:solidFill>
                <a:latin typeface="Tahoma" pitchFamily="34" charset="0"/>
              </a:rPr>
              <a:t>اينترنت ( بعنوان يك فضاي عمومي)</a:t>
            </a:r>
            <a:r>
              <a:rPr lang="fa-IR" altLang="en-US" sz="2400" b="1" dirty="0" smtClean="0">
                <a:solidFill>
                  <a:srgbClr val="FF3300"/>
                </a:solidFill>
                <a:latin typeface="Tahoma" pitchFamily="34" charset="0"/>
              </a:rPr>
              <a:t>  </a:t>
            </a:r>
            <a:r>
              <a:rPr lang="en-US" altLang="en-US" sz="2400" b="1" dirty="0" smtClean="0">
                <a:solidFill>
                  <a:schemeClr val="bg1"/>
                </a:solidFill>
                <a:latin typeface="Tahoma" pitchFamily="34" charset="0"/>
              </a:rPr>
              <a:t/>
            </a:r>
            <a:br>
              <a:rPr lang="en-US" altLang="en-US" sz="2400" b="1" dirty="0" smtClean="0">
                <a:solidFill>
                  <a:schemeClr val="bg1"/>
                </a:solidFill>
                <a:latin typeface="Tahoma" pitchFamily="34" charset="0"/>
              </a:rPr>
            </a:br>
            <a:r>
              <a:rPr lang="ar-SA" altLang="en-US" sz="2400" dirty="0" smtClean="0">
                <a:latin typeface="Tahoma" pitchFamily="34" charset="0"/>
              </a:rPr>
              <a:t>را نبايستي فقط</a:t>
            </a:r>
            <a:r>
              <a:rPr lang="fa-IR" altLang="en-US" sz="2400" dirty="0" smtClean="0">
                <a:latin typeface="Tahoma" pitchFamily="34" charset="0"/>
              </a:rPr>
              <a:t> </a:t>
            </a:r>
            <a:r>
              <a:rPr lang="ar-SA" altLang="en-US" sz="2400" dirty="0" smtClean="0">
                <a:latin typeface="Tahoma" pitchFamily="34" charset="0"/>
              </a:rPr>
              <a:t>بعنوان يك رسانه ارزيابي کنیم</a:t>
            </a:r>
            <a:r>
              <a:rPr lang="fa-IR" altLang="en-US" sz="2400" dirty="0" smtClean="0">
                <a:solidFill>
                  <a:schemeClr val="bg1"/>
                </a:solidFill>
                <a:latin typeface="Tahoma" pitchFamily="34" charset="0"/>
              </a:rPr>
              <a:t>  </a:t>
            </a:r>
            <a:endParaRPr lang="en-US" altLang="en-US" sz="2400" dirty="0" smtClean="0">
              <a:solidFill>
                <a:schemeClr val="bg1"/>
              </a:solidFill>
              <a:latin typeface="Tahoma" pitchFamily="34" charset="0"/>
            </a:endParaRPr>
          </a:p>
        </p:txBody>
      </p:sp>
      <p:sp>
        <p:nvSpPr>
          <p:cNvPr id="144387" name="Rectangle 3"/>
          <p:cNvSpPr>
            <a:spLocks noGrp="1" noChangeArrowheads="1"/>
          </p:cNvSpPr>
          <p:nvPr>
            <p:ph idx="1"/>
          </p:nvPr>
        </p:nvSpPr>
        <p:spPr>
          <a:xfrm>
            <a:off x="609600" y="2103438"/>
            <a:ext cx="7162800" cy="4144962"/>
          </a:xfrm>
        </p:spPr>
        <p:txBody>
          <a:bodyPr>
            <a:normAutofit/>
          </a:bodyPr>
          <a:lstStyle/>
          <a:p>
            <a:pPr algn="r" rtl="1" eaLnBrk="1" hangingPunct="1">
              <a:buFontTx/>
              <a:buNone/>
            </a:pPr>
            <a:r>
              <a:rPr lang="fa-IR" altLang="en-US" sz="2400" b="1" dirty="0" smtClean="0">
                <a:solidFill>
                  <a:srgbClr val="FF3300"/>
                </a:solidFill>
                <a:latin typeface="Tahoma" pitchFamily="34" charset="0"/>
                <a:cs typeface="+mj-cs"/>
              </a:rPr>
              <a:t>دولتها با مردم حرف می زنند</a:t>
            </a:r>
          </a:p>
          <a:p>
            <a:pPr algn="r" rtl="1" eaLnBrk="1" hangingPunct="1">
              <a:buFontTx/>
              <a:buNone/>
            </a:pPr>
            <a:r>
              <a:rPr lang="fa-IR" altLang="en-US" sz="2400" b="1" dirty="0" smtClean="0">
                <a:solidFill>
                  <a:srgbClr val="002060"/>
                </a:solidFill>
                <a:latin typeface="Tahoma" pitchFamily="34" charset="0"/>
                <a:cs typeface="+mj-cs"/>
              </a:rPr>
              <a:t>رهبران، مردم را راهنمایی می کنند</a:t>
            </a:r>
          </a:p>
          <a:p>
            <a:pPr algn="r" rtl="1" eaLnBrk="1" hangingPunct="1">
              <a:buFontTx/>
              <a:buNone/>
            </a:pPr>
            <a:endParaRPr lang="fa-IR" altLang="en-US" sz="2400" b="1" dirty="0" smtClean="0">
              <a:solidFill>
                <a:srgbClr val="FF3300"/>
              </a:solidFill>
              <a:latin typeface="Tahoma" pitchFamily="34" charset="0"/>
              <a:cs typeface="+mj-cs"/>
            </a:endParaRPr>
          </a:p>
          <a:p>
            <a:pPr algn="r" rtl="1" eaLnBrk="1" hangingPunct="1">
              <a:buFontTx/>
              <a:buNone/>
            </a:pPr>
            <a:r>
              <a:rPr lang="fa-IR" altLang="en-US" sz="2400" b="1" dirty="0" smtClean="0">
                <a:solidFill>
                  <a:srgbClr val="FF3300"/>
                </a:solidFill>
                <a:latin typeface="Tahoma" pitchFamily="34" charset="0"/>
                <a:cs typeface="+mj-cs"/>
              </a:rPr>
              <a:t>رسانه ها با مردم حرف می زنند</a:t>
            </a:r>
          </a:p>
          <a:p>
            <a:pPr algn="r" rtl="1" eaLnBrk="1" hangingPunct="1">
              <a:buFontTx/>
              <a:buNone/>
            </a:pPr>
            <a:r>
              <a:rPr lang="fa-IR" altLang="en-US" sz="2400" b="1" dirty="0" smtClean="0">
                <a:solidFill>
                  <a:srgbClr val="002060"/>
                </a:solidFill>
                <a:latin typeface="Tahoma" pitchFamily="34" charset="0"/>
                <a:cs typeface="+mj-cs"/>
              </a:rPr>
              <a:t>رسانه ها، مردم را راهنمایی می کنند</a:t>
            </a:r>
          </a:p>
          <a:p>
            <a:pPr algn="r" rtl="1" eaLnBrk="1" hangingPunct="1">
              <a:buFontTx/>
              <a:buNone/>
            </a:pPr>
            <a:endParaRPr lang="fa-IR" altLang="en-US" sz="2400" b="1" dirty="0" smtClean="0">
              <a:solidFill>
                <a:srgbClr val="002060"/>
              </a:solidFill>
              <a:latin typeface="Tahoma" pitchFamily="34" charset="0"/>
              <a:cs typeface="+mj-cs"/>
            </a:endParaRPr>
          </a:p>
          <a:p>
            <a:pPr algn="r" rtl="1" eaLnBrk="1" hangingPunct="1">
              <a:buFontTx/>
              <a:buNone/>
            </a:pPr>
            <a:r>
              <a:rPr lang="fa-IR" altLang="en-US" sz="2400" b="1" dirty="0" smtClean="0">
                <a:solidFill>
                  <a:srgbClr val="FF3300"/>
                </a:solidFill>
                <a:latin typeface="Tahoma" pitchFamily="34" charset="0"/>
                <a:cs typeface="+mj-cs"/>
              </a:rPr>
              <a:t>مردم با مردم حرف می زنند</a:t>
            </a:r>
          </a:p>
          <a:p>
            <a:pPr algn="r" rtl="1" eaLnBrk="1" hangingPunct="1">
              <a:buFontTx/>
              <a:buNone/>
            </a:pPr>
            <a:r>
              <a:rPr lang="fa-IR" altLang="en-US" sz="2400" b="1" dirty="0" smtClean="0">
                <a:solidFill>
                  <a:srgbClr val="002060"/>
                </a:solidFill>
                <a:latin typeface="Tahoma" pitchFamily="34" charset="0"/>
                <a:cs typeface="+mj-cs"/>
              </a:rPr>
              <a:t>مردم، مردم را راهنمایی می کنند</a:t>
            </a:r>
            <a:endParaRPr lang="en-US" altLang="en-US" sz="2400" b="1" dirty="0" smtClean="0">
              <a:solidFill>
                <a:srgbClr val="FF3300"/>
              </a:solidFill>
              <a:latin typeface="Tahoma" pitchFamily="34" charset="0"/>
              <a:cs typeface="+mj-cs"/>
            </a:endParaRPr>
          </a:p>
        </p:txBody>
      </p:sp>
      <p:grpSp>
        <p:nvGrpSpPr>
          <p:cNvPr id="2" name="Group 9"/>
          <p:cNvGrpSpPr>
            <a:grpSpLocks/>
          </p:cNvGrpSpPr>
          <p:nvPr/>
        </p:nvGrpSpPr>
        <p:grpSpPr bwMode="auto">
          <a:xfrm>
            <a:off x="1066800" y="2438400"/>
            <a:ext cx="2209800" cy="2743200"/>
            <a:chOff x="864" y="1584"/>
            <a:chExt cx="1392" cy="1728"/>
          </a:xfrm>
        </p:grpSpPr>
        <p:sp>
          <p:nvSpPr>
            <p:cNvPr id="33797" name="Line 4"/>
            <p:cNvSpPr>
              <a:spLocks noChangeShapeType="1"/>
            </p:cNvSpPr>
            <p:nvPr/>
          </p:nvSpPr>
          <p:spPr bwMode="auto">
            <a:xfrm flipH="1" flipV="1">
              <a:off x="864" y="1584"/>
              <a:ext cx="1344" cy="0"/>
            </a:xfrm>
            <a:prstGeom prst="line">
              <a:avLst/>
            </a:prstGeom>
            <a:noFill/>
            <a:ln w="76200">
              <a:solidFill>
                <a:schemeClr val="tx1"/>
              </a:solidFill>
              <a:round/>
              <a:headEnd/>
              <a:tailEnd type="triangle" w="med" len="med"/>
            </a:ln>
          </p:spPr>
          <p:txBody>
            <a:bodyPr/>
            <a:lstStyle/>
            <a:p>
              <a:endParaRPr lang="en-US"/>
            </a:p>
          </p:txBody>
        </p:sp>
        <p:sp>
          <p:nvSpPr>
            <p:cNvPr id="33798" name="Line 5"/>
            <p:cNvSpPr>
              <a:spLocks noChangeShapeType="1"/>
            </p:cNvSpPr>
            <p:nvPr/>
          </p:nvSpPr>
          <p:spPr bwMode="auto">
            <a:xfrm flipH="1" flipV="1">
              <a:off x="864" y="3312"/>
              <a:ext cx="1344" cy="0"/>
            </a:xfrm>
            <a:prstGeom prst="line">
              <a:avLst/>
            </a:prstGeom>
            <a:noFill/>
            <a:ln w="76200">
              <a:solidFill>
                <a:schemeClr val="tx1"/>
              </a:solidFill>
              <a:round/>
              <a:headEnd type="triangle" w="med" len="med"/>
              <a:tailEnd type="triangle" w="med" len="med"/>
            </a:ln>
          </p:spPr>
          <p:txBody>
            <a:bodyPr/>
            <a:lstStyle/>
            <a:p>
              <a:endParaRPr lang="en-US"/>
            </a:p>
          </p:txBody>
        </p:sp>
        <p:sp>
          <p:nvSpPr>
            <p:cNvPr id="33799" name="Line 6"/>
            <p:cNvSpPr>
              <a:spLocks noChangeShapeType="1"/>
            </p:cNvSpPr>
            <p:nvPr/>
          </p:nvSpPr>
          <p:spPr bwMode="auto">
            <a:xfrm flipH="1" flipV="1">
              <a:off x="864" y="2400"/>
              <a:ext cx="1344" cy="0"/>
            </a:xfrm>
            <a:prstGeom prst="line">
              <a:avLst/>
            </a:prstGeom>
            <a:noFill/>
            <a:ln w="76200">
              <a:solidFill>
                <a:schemeClr val="tx1"/>
              </a:solidFill>
              <a:round/>
              <a:headEnd/>
              <a:tailEnd type="triangle" w="med" len="med"/>
            </a:ln>
          </p:spPr>
          <p:txBody>
            <a:bodyPr/>
            <a:lstStyle/>
            <a:p>
              <a:endParaRPr lang="en-US"/>
            </a:p>
          </p:txBody>
        </p:sp>
        <p:sp>
          <p:nvSpPr>
            <p:cNvPr id="33800" name="Line 7"/>
            <p:cNvSpPr>
              <a:spLocks noChangeShapeType="1"/>
            </p:cNvSpPr>
            <p:nvPr/>
          </p:nvSpPr>
          <p:spPr bwMode="auto">
            <a:xfrm flipH="1" flipV="1">
              <a:off x="912" y="2592"/>
              <a:ext cx="1344" cy="0"/>
            </a:xfrm>
            <a:prstGeom prst="line">
              <a:avLst/>
            </a:prstGeom>
            <a:noFill/>
            <a:ln w="76200">
              <a:solidFill>
                <a:schemeClr val="tx1"/>
              </a:solidFill>
              <a:prstDash val="sysDot"/>
              <a:round/>
              <a:headEnd type="triangle" w="med" len="med"/>
              <a:tailEnd/>
            </a:ln>
          </p:spPr>
          <p:txBody>
            <a:bodyPr/>
            <a:lstStyle/>
            <a:p>
              <a:endParaRPr lang="en-US"/>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44386">
                                            <p:txEl>
                                              <p:charRg st="4294967295" end="4294967295"/>
                                            </p:txEl>
                                          </p:spTgt>
                                        </p:tgtEl>
                                        <p:attrNameLst>
                                          <p:attrName>style.visibility</p:attrName>
                                        </p:attrNameLst>
                                      </p:cBhvr>
                                      <p:to>
                                        <p:strVal val="visible"/>
                                      </p:to>
                                    </p:set>
                                    <p:anim calcmode="lin" valueType="num">
                                      <p:cBhvr>
                                        <p:cTn id="7" dur="1000" fill="hold"/>
                                        <p:tgtEl>
                                          <p:spTgt spid="144386">
                                            <p:txEl>
                                              <p:charRg st="4294967295" end="4294967295"/>
                                            </p:txEl>
                                          </p:spTgt>
                                        </p:tgtEl>
                                        <p:attrNameLst>
                                          <p:attrName>ppt_x</p:attrName>
                                        </p:attrNameLst>
                                      </p:cBhvr>
                                      <p:tavLst>
                                        <p:tav tm="0">
                                          <p:val>
                                            <p:strVal val="#ppt_x-.2"/>
                                          </p:val>
                                        </p:tav>
                                        <p:tav tm="100000">
                                          <p:val>
                                            <p:strVal val="#ppt_x"/>
                                          </p:val>
                                        </p:tav>
                                      </p:tavLst>
                                    </p:anim>
                                    <p:anim calcmode="lin" valueType="num">
                                      <p:cBhvr>
                                        <p:cTn id="8" dur="1000" fill="hold"/>
                                        <p:tgtEl>
                                          <p:spTgt spid="144386">
                                            <p:txEl>
                                              <p:charRg st="4294967295" end="4294967295"/>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4386">
                                            <p:txEl>
                                              <p:charRg st="4294967295" end="4294967295"/>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44387">
                                            <p:txEl>
                                              <p:pRg st="0" end="0"/>
                                            </p:txEl>
                                          </p:spTgt>
                                        </p:tgtEl>
                                        <p:attrNameLst>
                                          <p:attrName>style.visibility</p:attrName>
                                        </p:attrNameLst>
                                      </p:cBhvr>
                                      <p:to>
                                        <p:strVal val="visible"/>
                                      </p:to>
                                    </p:set>
                                    <p:animEffect transition="in" filter="fade">
                                      <p:cBhvr>
                                        <p:cTn id="14" dur="500"/>
                                        <p:tgtEl>
                                          <p:spTgt spid="144387">
                                            <p:txEl>
                                              <p:pRg st="0" end="0"/>
                                            </p:txEl>
                                          </p:spTgt>
                                        </p:tgtEl>
                                      </p:cBhvr>
                                    </p:animEffect>
                                    <p:anim calcmode="lin" valueType="num">
                                      <p:cBhvr>
                                        <p:cTn id="15" dur="500" fill="hold"/>
                                        <p:tgtEl>
                                          <p:spTgt spid="14438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438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44387">
                                            <p:txEl>
                                              <p:pRg st="1" end="1"/>
                                            </p:txEl>
                                          </p:spTgt>
                                        </p:tgtEl>
                                        <p:attrNameLst>
                                          <p:attrName>style.visibility</p:attrName>
                                        </p:attrNameLst>
                                      </p:cBhvr>
                                      <p:to>
                                        <p:strVal val="visible"/>
                                      </p:to>
                                    </p:set>
                                    <p:animEffect transition="in" filter="fade">
                                      <p:cBhvr>
                                        <p:cTn id="21" dur="500"/>
                                        <p:tgtEl>
                                          <p:spTgt spid="144387">
                                            <p:txEl>
                                              <p:pRg st="1" end="1"/>
                                            </p:txEl>
                                          </p:spTgt>
                                        </p:tgtEl>
                                      </p:cBhvr>
                                    </p:animEffect>
                                    <p:anim calcmode="lin" valueType="num">
                                      <p:cBhvr>
                                        <p:cTn id="22" dur="500" fill="hold"/>
                                        <p:tgtEl>
                                          <p:spTgt spid="14438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4438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44387">
                                            <p:txEl>
                                              <p:pRg st="3" end="3"/>
                                            </p:txEl>
                                          </p:spTgt>
                                        </p:tgtEl>
                                        <p:attrNameLst>
                                          <p:attrName>style.visibility</p:attrName>
                                        </p:attrNameLst>
                                      </p:cBhvr>
                                      <p:to>
                                        <p:strVal val="visible"/>
                                      </p:to>
                                    </p:set>
                                    <p:animEffect transition="in" filter="fade">
                                      <p:cBhvr>
                                        <p:cTn id="28" dur="500"/>
                                        <p:tgtEl>
                                          <p:spTgt spid="144387">
                                            <p:txEl>
                                              <p:pRg st="3" end="3"/>
                                            </p:txEl>
                                          </p:spTgt>
                                        </p:tgtEl>
                                      </p:cBhvr>
                                    </p:animEffect>
                                    <p:anim calcmode="lin" valueType="num">
                                      <p:cBhvr>
                                        <p:cTn id="29" dur="500" fill="hold"/>
                                        <p:tgtEl>
                                          <p:spTgt spid="14438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14438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44387">
                                            <p:txEl>
                                              <p:pRg st="4" end="4"/>
                                            </p:txEl>
                                          </p:spTgt>
                                        </p:tgtEl>
                                        <p:attrNameLst>
                                          <p:attrName>style.visibility</p:attrName>
                                        </p:attrNameLst>
                                      </p:cBhvr>
                                      <p:to>
                                        <p:strVal val="visible"/>
                                      </p:to>
                                    </p:set>
                                    <p:animEffect transition="in" filter="fade">
                                      <p:cBhvr>
                                        <p:cTn id="35" dur="500"/>
                                        <p:tgtEl>
                                          <p:spTgt spid="144387">
                                            <p:txEl>
                                              <p:pRg st="4" end="4"/>
                                            </p:txEl>
                                          </p:spTgt>
                                        </p:tgtEl>
                                      </p:cBhvr>
                                    </p:animEffect>
                                    <p:anim calcmode="lin" valueType="num">
                                      <p:cBhvr>
                                        <p:cTn id="36" dur="500" fill="hold"/>
                                        <p:tgtEl>
                                          <p:spTgt spid="144387">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14438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44387">
                                            <p:txEl>
                                              <p:pRg st="6" end="6"/>
                                            </p:txEl>
                                          </p:spTgt>
                                        </p:tgtEl>
                                        <p:attrNameLst>
                                          <p:attrName>style.visibility</p:attrName>
                                        </p:attrNameLst>
                                      </p:cBhvr>
                                      <p:to>
                                        <p:strVal val="visible"/>
                                      </p:to>
                                    </p:set>
                                    <p:animEffect transition="in" filter="fade">
                                      <p:cBhvr>
                                        <p:cTn id="42" dur="500"/>
                                        <p:tgtEl>
                                          <p:spTgt spid="144387">
                                            <p:txEl>
                                              <p:pRg st="6" end="6"/>
                                            </p:txEl>
                                          </p:spTgt>
                                        </p:tgtEl>
                                      </p:cBhvr>
                                    </p:animEffect>
                                    <p:anim calcmode="lin" valueType="num">
                                      <p:cBhvr>
                                        <p:cTn id="43" dur="500" fill="hold"/>
                                        <p:tgtEl>
                                          <p:spTgt spid="144387">
                                            <p:txEl>
                                              <p:pRg st="6" end="6"/>
                                            </p:txEl>
                                          </p:spTgt>
                                        </p:tgtEl>
                                        <p:attrNameLst>
                                          <p:attrName>ppt_x</p:attrName>
                                        </p:attrNameLst>
                                      </p:cBhvr>
                                      <p:tavLst>
                                        <p:tav tm="0">
                                          <p:val>
                                            <p:strVal val="#ppt_x"/>
                                          </p:val>
                                        </p:tav>
                                        <p:tav tm="100000">
                                          <p:val>
                                            <p:strVal val="#ppt_x"/>
                                          </p:val>
                                        </p:tav>
                                      </p:tavLst>
                                    </p:anim>
                                    <p:anim calcmode="lin" valueType="num">
                                      <p:cBhvr>
                                        <p:cTn id="44" dur="500" fill="hold"/>
                                        <p:tgtEl>
                                          <p:spTgt spid="144387">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44387">
                                            <p:txEl>
                                              <p:pRg st="7" end="7"/>
                                            </p:txEl>
                                          </p:spTgt>
                                        </p:tgtEl>
                                        <p:attrNameLst>
                                          <p:attrName>style.visibility</p:attrName>
                                        </p:attrNameLst>
                                      </p:cBhvr>
                                      <p:to>
                                        <p:strVal val="visible"/>
                                      </p:to>
                                    </p:set>
                                    <p:animEffect transition="in" filter="fade">
                                      <p:cBhvr>
                                        <p:cTn id="49" dur="500"/>
                                        <p:tgtEl>
                                          <p:spTgt spid="144387">
                                            <p:txEl>
                                              <p:pRg st="7" end="7"/>
                                            </p:txEl>
                                          </p:spTgt>
                                        </p:tgtEl>
                                      </p:cBhvr>
                                    </p:animEffect>
                                    <p:anim calcmode="lin" valueType="num">
                                      <p:cBhvr>
                                        <p:cTn id="50" dur="500" fill="hold"/>
                                        <p:tgtEl>
                                          <p:spTgt spid="144387">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144387">
                                            <p:txEl>
                                              <p:pRg st="7" end="7"/>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p:bldP spid="14438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CC"/>
          </a:solidFill>
        </p:spPr>
        <p:txBody>
          <a:bodyPr>
            <a:normAutofit/>
          </a:bodyPr>
          <a:lstStyle/>
          <a:p>
            <a:pPr rtl="1"/>
            <a:r>
              <a:rPr lang="ar-SA" sz="3200" b="1" dirty="0" smtClean="0"/>
              <a:t>کدام روابط عمومی می تواند به توسعه کمک کند</a:t>
            </a:r>
            <a:r>
              <a:rPr lang="fa-IR" sz="3200" b="1" dirty="0" smtClean="0"/>
              <a:t>؟</a:t>
            </a:r>
            <a:endParaRPr lang="en-US" sz="3200" b="1" dirty="0"/>
          </a:p>
        </p:txBody>
      </p:sp>
      <p:sp>
        <p:nvSpPr>
          <p:cNvPr id="3" name="Content Placeholder 2"/>
          <p:cNvSpPr>
            <a:spLocks noGrp="1"/>
          </p:cNvSpPr>
          <p:nvPr>
            <p:ph idx="1"/>
          </p:nvPr>
        </p:nvSpPr>
        <p:spPr/>
        <p:txBody>
          <a:bodyPr>
            <a:normAutofit fontScale="77500" lnSpcReduction="20000"/>
          </a:bodyPr>
          <a:lstStyle/>
          <a:p>
            <a:pPr algn="r" rtl="1"/>
            <a:r>
              <a:rPr lang="ar-SA" dirty="0" smtClean="0"/>
              <a:t>"یورگن هابرماس" فیلسوف و جامعه شناس آلمانی با یک دید انتقادی، روابط عمومی را مورد بحث و بررسی قرار می دهد، می گوید : "عقیده آگاه سازی، اطلاع رسانی به مردم به وسیله کارشناسان روابط عمومی، به سمت پذیرش پیام و دستکاری افکار عمومی تغییر جهت داده است</a:t>
            </a:r>
            <a:r>
              <a:rPr lang="en-US" dirty="0" smtClean="0"/>
              <a:t>. </a:t>
            </a:r>
          </a:p>
          <a:p>
            <a:pPr algn="r" rtl="1"/>
            <a:r>
              <a:rPr lang="ar-SA" dirty="0" smtClean="0"/>
              <a:t>این دیدگاه، برداشتی از روابط عمومی است که بی تردید، ضد توسعه بوده و پیوندهای توسعه نیافتگی را تعمیق می بخشد</a:t>
            </a:r>
            <a:r>
              <a:rPr lang="en-US" dirty="0" smtClean="0"/>
              <a:t>. </a:t>
            </a:r>
            <a:endParaRPr lang="fa-IR" dirty="0" smtClean="0"/>
          </a:p>
          <a:p>
            <a:pPr algn="r" rtl="1"/>
            <a:r>
              <a:rPr lang="ar-SA" dirty="0" smtClean="0"/>
              <a:t>دیدگاه های "هابرماس"، گویای آن است که نوعی از روابط عمومی وجود دارد که با آنچه که در ابتدا از توسعه مطرح کردیم، مغایرت دارد، چرا که گفت و شنود را توسعه نمی دهد، اطلاعات را تحریف می کند، مشارکت مصنوعی ایجاد می کند، صرفاً مبلغ مدیران است و</a:t>
            </a:r>
            <a:r>
              <a:rPr lang="en-US" dirty="0" smtClean="0"/>
              <a:t> ... </a:t>
            </a:r>
            <a:br>
              <a:rPr lang="en-US" dirty="0" smtClean="0"/>
            </a:br>
            <a:endParaRPr lang="en-US" dirty="0" smtClean="0"/>
          </a:p>
          <a:p>
            <a:pPr algn="r" rtl="1"/>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CC"/>
          </a:solidFill>
        </p:spPr>
        <p:txBody>
          <a:bodyPr>
            <a:normAutofit/>
          </a:bodyPr>
          <a:lstStyle/>
          <a:p>
            <a:pPr rtl="1"/>
            <a:r>
              <a:rPr lang="ar-SA" sz="3200" b="1" dirty="0" smtClean="0"/>
              <a:t>تفکیک "روابط عمومی لی" و "روابط عمومی برنیز“</a:t>
            </a:r>
            <a:endParaRPr lang="en-US" sz="3200" b="1" dirty="0"/>
          </a:p>
        </p:txBody>
      </p:sp>
      <p:sp>
        <p:nvSpPr>
          <p:cNvPr id="3" name="Content Placeholder 2"/>
          <p:cNvSpPr>
            <a:spLocks noGrp="1"/>
          </p:cNvSpPr>
          <p:nvPr>
            <p:ph idx="1"/>
          </p:nvPr>
        </p:nvSpPr>
        <p:spPr/>
        <p:txBody>
          <a:bodyPr>
            <a:normAutofit fontScale="92500" lnSpcReduction="10000"/>
          </a:bodyPr>
          <a:lstStyle/>
          <a:p>
            <a:pPr algn="r" rtl="1"/>
            <a:r>
              <a:rPr lang="ar-SA" dirty="0" smtClean="0"/>
              <a:t>در سال </a:t>
            </a:r>
            <a:r>
              <a:rPr lang="fa-IR" dirty="0" smtClean="0"/>
              <a:t>۱۹۰۶ "</a:t>
            </a:r>
            <a:r>
              <a:rPr lang="ar-SA" dirty="0" smtClean="0"/>
              <a:t>ادوارد. لی" روابط عمومی را بنا نهاد، در "اعلامیه اصول"از صداقت، صراحت، شفافیت، دقت و متفاوت بودن روابط عمومی از تبلیغات سخن راند</a:t>
            </a:r>
            <a:r>
              <a:rPr lang="fa-IR" dirty="0" smtClean="0"/>
              <a:t>.</a:t>
            </a:r>
          </a:p>
          <a:p>
            <a:pPr algn="r" rtl="1"/>
            <a:r>
              <a:rPr lang="ar-SA" dirty="0" smtClean="0"/>
              <a:t>در حالی که وقتی "ادوارد. برنیز" که در سال </a:t>
            </a:r>
            <a:r>
              <a:rPr lang="fa-IR" dirty="0" smtClean="0"/>
              <a:t>۱۹۱۵ </a:t>
            </a:r>
            <a:r>
              <a:rPr lang="ar-SA" dirty="0" smtClean="0"/>
              <a:t>، دیدگاه های خود را در خصوص روابط عمومی منتشر کرد و به عنوان بنیانگذار روابط عمومی مدرن مطرح شد، از توانایی دست اندرکاران روابط عمومی برای خلق رضایت سخت گفت و مهندسی انسانی را مطرح کرد و گفت : "متخصصان روابط عمومی می‌توانند با استفاده از توانایی های خود، مردم را به هر سویی که بخواهند، سوق دهند</a:t>
            </a:r>
            <a:r>
              <a:rPr lang="en-US" dirty="0" smtClean="0"/>
              <a:t>". </a:t>
            </a:r>
          </a:p>
          <a:p>
            <a:pPr algn="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00B0F0"/>
          </a:solidFill>
        </p:spPr>
        <p:txBody>
          <a:bodyPr>
            <a:normAutofit/>
          </a:bodyPr>
          <a:lstStyle/>
          <a:p>
            <a:pPr rtl="1"/>
            <a:r>
              <a:rPr lang="fa-IR" b="1" dirty="0" smtClean="0">
                <a:solidFill>
                  <a:schemeClr val="bg1"/>
                </a:solidFill>
                <a:effectLst>
                  <a:outerShdw blurRad="38100" dist="38100" dir="2700000" algn="tl">
                    <a:srgbClr val="000000">
                      <a:alpha val="43137"/>
                    </a:srgbClr>
                  </a:outerShdw>
                </a:effectLst>
              </a:rPr>
              <a:t>روابط عمومی؛ ابزار سلطه يا توسعه</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905000"/>
            <a:ext cx="7239000" cy="4221163"/>
          </a:xfrm>
        </p:spPr>
        <p:txBody>
          <a:bodyPr>
            <a:normAutofit fontScale="85000" lnSpcReduction="20000"/>
          </a:bodyPr>
          <a:lstStyle/>
          <a:p>
            <a:pPr algn="just" rtl="1"/>
            <a:r>
              <a:rPr lang="en-US" b="1" dirty="0" smtClean="0"/>
              <a:t> </a:t>
            </a:r>
            <a:r>
              <a:rPr lang="fa-IR" b="1" dirty="0" smtClean="0"/>
              <a:t>الف) روابط عمومی توسعه بخش (خوش بينانه)</a:t>
            </a:r>
            <a:endParaRPr lang="en-US" dirty="0" smtClean="0"/>
          </a:p>
          <a:p>
            <a:pPr algn="just" rtl="1"/>
            <a:r>
              <a:rPr lang="fa-IR" dirty="0" smtClean="0"/>
              <a:t>اكثر صاحب نظران و انديشمندان روابط عمومی بر این باورند که روابط عمومی یک کارکرد اخلاقی و به طور جدی تری همان مسئولیت اجتماعی سازمان است و نگاهی خوشبينانه به تاثيرات روابط عمومی در سازمانها دارند و حتي بر اين باور هستند كه با توسعه روابط عمومی ها و بهره وري از آن، توسعه و بخصوص توسعه اقتصادي رونق و سرعت خواهد گرفت. </a:t>
            </a:r>
            <a:endParaRPr lang="en-US" dirty="0" smtClean="0"/>
          </a:p>
          <a:p>
            <a:pPr algn="just" rtl="1"/>
            <a:r>
              <a:rPr lang="fa-IR" dirty="0" smtClean="0"/>
              <a:t>در واقع در چنین دیدگاهی روابط عمومی نقش تسهیل گر ارتباطی و تقویت کننده سرمایه اجتماعی سازمان را عهده دار است و بخشی استراتژیک از سازمان محسوب می شود. </a:t>
            </a:r>
            <a:endParaRPr lang="en-US" dirty="0" smtClean="0"/>
          </a:p>
          <a:p>
            <a:pPr algn="just" rtl="1"/>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algn="just" rtl="1"/>
            <a:r>
              <a:rPr lang="fa-IR" b="1" dirty="0" smtClean="0"/>
              <a:t>ب) روابط عمومی سلطه بخش (بدبينانه)</a:t>
            </a:r>
            <a:endParaRPr lang="en-US" dirty="0" smtClean="0"/>
          </a:p>
          <a:p>
            <a:pPr algn="just" rtl="1"/>
            <a:r>
              <a:rPr lang="fa-IR" dirty="0" smtClean="0"/>
              <a:t>بخش دیگری از صاحب نظران بر این اعتقاد هستند که روابط عمومی ذاتا مشکلی ندارد اما در طول حیات و گسترش خود هر چه بیشتر رشد کرده است، به عنوان ابزاری قوی تر برای فریب مشتریان و مردم به کار گرفته شده است به طوری که امروزه روابط عمومی به ماشین فریبکاری، پنهان کاری و بزرگنمایی تبدیل شده است.</a:t>
            </a:r>
            <a:endParaRPr lang="en-US" dirty="0" smtClean="0"/>
          </a:p>
          <a:p>
            <a:pPr algn="just" rtl="1"/>
            <a:r>
              <a:rPr lang="fa-IR" dirty="0" smtClean="0"/>
              <a:t>"یورگن هابرماس" فیلسوف و جامعه شناس آلمانی - آمریکایی با یک دید انتقادی، روابط عمومی را مورد بحث و بررسی قرار می دهد و می گوید: "فرایند آگاه سازی و اطلاع رسانی به وسیله کارشناسان روابط عمومی، به سمت دستکاری پیام و دستکاری افکار عمومی تغییر جهت داده است. </a:t>
            </a:r>
          </a:p>
          <a:p>
            <a:pPr algn="just" rtl="1"/>
            <a:r>
              <a:rPr lang="fa-IR" dirty="0" smtClean="0"/>
              <a:t>همچنین ادوارد. برنیز گفت: "متخصصان روابط عمومی می‌توانند با استفاده از توانایی های خود، مردم را به هر سویی که بخواهند، سوق دهند</a:t>
            </a:r>
            <a:r>
              <a:rPr lang="en-US" dirty="0" smtClean="0"/>
              <a:t>". </a:t>
            </a:r>
          </a:p>
          <a:p>
            <a:pPr algn="just" rtl="1"/>
            <a:r>
              <a:rPr lang="fa-IR" dirty="0" smtClean="0">
                <a:solidFill>
                  <a:srgbClr val="0000FF"/>
                </a:solidFill>
              </a:rPr>
              <a:t>واقعیت غیر قابل انکار این است که روابط عمومی ها در کشور ما نقش توسعه بخشی خود را از دست داه اند یا این نقش به قدری ناچیز است که قابل دفاع نیست. بطوری که همواره شاهد دفاع همه جانبه روابط عمومی ها از سازمان و البته بیشتر از آن دفاع از روسای سازمان هستیم و کمتر دیده ایم که یک روابط عمومی به دفاع از مردم و مشتریان در مقابل اشتباهات یا خدمات ضعیف و بی کیفیت یک سازمان اقدام کرده باشد. </a:t>
            </a:r>
            <a:endParaRPr lang="en-US" dirty="0" smtClean="0">
              <a:solidFill>
                <a:srgbClr val="0000FF"/>
              </a:solidFill>
            </a:endParaRPr>
          </a:p>
          <a:p>
            <a:pPr algn="just" rtl="1"/>
            <a:r>
              <a:rPr lang="fa-IR" dirty="0" smtClean="0"/>
              <a:t>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3">
              <a:lumMod val="60000"/>
              <a:lumOff val="40000"/>
            </a:schemeClr>
          </a:solidFill>
        </p:spPr>
        <p:txBody>
          <a:bodyPr>
            <a:normAutofit/>
          </a:bodyPr>
          <a:lstStyle/>
          <a:p>
            <a:pPr rtl="1"/>
            <a:r>
              <a:rPr lang="fa-IR" b="1" dirty="0" smtClean="0"/>
              <a:t>روابط عمومی توسعه بخش چیست؟</a:t>
            </a:r>
            <a:endParaRPr lang="en-US" dirty="0"/>
          </a:p>
        </p:txBody>
      </p:sp>
      <p:sp>
        <p:nvSpPr>
          <p:cNvPr id="3" name="Content Placeholder 2"/>
          <p:cNvSpPr>
            <a:spLocks noGrp="1"/>
          </p:cNvSpPr>
          <p:nvPr>
            <p:ph idx="1"/>
          </p:nvPr>
        </p:nvSpPr>
        <p:spPr>
          <a:xfrm>
            <a:off x="914400" y="1905000"/>
            <a:ext cx="6553200" cy="4221163"/>
          </a:xfrm>
        </p:spPr>
        <p:txBody>
          <a:bodyPr>
            <a:normAutofit/>
          </a:bodyPr>
          <a:lstStyle/>
          <a:p>
            <a:pPr algn="just" rtl="1">
              <a:buNone/>
            </a:pPr>
            <a:endParaRPr lang="fa-IR" sz="2400" dirty="0" smtClean="0"/>
          </a:p>
          <a:p>
            <a:pPr algn="just" rtl="1"/>
            <a:r>
              <a:rPr lang="fa-IR" sz="2400" dirty="0" smtClean="0"/>
              <a:t>واقعيت غير قابل انکار اين است که روابط عمومي توسعه بخش، نيازمند ساختاري مشتري مدار است ساختاري که بتواند به هر کدام از مشتريان، در هر زماني و در هر مکاني پاسخگو باشد و چنين ساختاري نيازمند توسعه استراتژيک روابط عمومي در تمامي لايه هاي ارتباطي با مشتريان است. يعني بايستي استراتژي مشتري مدار،سازمان مشتري مدار، مديران مشتري مدار و کارکنان مشتري مدار طراحي کنيم.</a:t>
            </a:r>
            <a:endParaRPr lang="en-US" sz="2400" dirty="0" smtClean="0"/>
          </a:p>
          <a:p>
            <a:pPr algn="just" rtl="1"/>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92D050"/>
          </a:solidFill>
        </p:spPr>
        <p:txBody>
          <a:bodyPr>
            <a:normAutofit/>
          </a:bodyPr>
          <a:lstStyle/>
          <a:p>
            <a:pPr rtl="1"/>
            <a:r>
              <a:rPr lang="fa-IR" b="1" dirty="0" smtClean="0">
                <a:solidFill>
                  <a:schemeClr val="bg1"/>
                </a:solidFill>
                <a:effectLst>
                  <a:outerShdw blurRad="38100" dist="38100" dir="2700000" algn="tl">
                    <a:srgbClr val="000000">
                      <a:alpha val="43137"/>
                    </a:srgbClr>
                  </a:outerShdw>
                </a:effectLst>
              </a:rPr>
              <a:t>توسعه چیست؟</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600200"/>
            <a:ext cx="7010400" cy="4525963"/>
          </a:xfrm>
        </p:spPr>
        <p:txBody>
          <a:bodyPr>
            <a:normAutofit fontScale="92500" lnSpcReduction="10000"/>
          </a:bodyPr>
          <a:lstStyle/>
          <a:p>
            <a:pPr algn="ctr" rtl="1">
              <a:buNone/>
            </a:pPr>
            <a:r>
              <a:rPr lang="fa-IR" b="1" dirty="0" smtClean="0">
                <a:solidFill>
                  <a:srgbClr val="0000FF"/>
                </a:solidFill>
                <a:effectLst>
                  <a:outerShdw blurRad="38100" dist="38100" dir="2700000" algn="tl">
                    <a:srgbClr val="000000">
                      <a:alpha val="43137"/>
                    </a:srgbClr>
                  </a:outerShdw>
                </a:effectLst>
              </a:rPr>
              <a:t>تفاوت رشد و توسعه</a:t>
            </a:r>
            <a:endParaRPr lang="fa-IR" dirty="0" smtClean="0">
              <a:solidFill>
                <a:srgbClr val="0000FF"/>
              </a:solidFill>
            </a:endParaRPr>
          </a:p>
          <a:p>
            <a:pPr algn="just" rtl="1"/>
            <a:r>
              <a:rPr lang="fa-IR" dirty="0" smtClean="0"/>
              <a:t>در انگلیسی معادل رشد واژه </a:t>
            </a:r>
            <a:r>
              <a:rPr lang="en-US" dirty="0" smtClean="0"/>
              <a:t>Growth</a:t>
            </a:r>
            <a:r>
              <a:rPr lang="fa-IR" dirty="0" smtClean="0"/>
              <a:t> و توسعه معادل واژه </a:t>
            </a:r>
            <a:r>
              <a:rPr lang="en-US" dirty="0" smtClean="0"/>
              <a:t>Development </a:t>
            </a:r>
            <a:r>
              <a:rPr lang="fa-IR" dirty="0" smtClean="0"/>
              <a:t> است.</a:t>
            </a:r>
          </a:p>
          <a:p>
            <a:pPr algn="just" rtl="1"/>
            <a:r>
              <a:rPr lang="fa-IR" b="1" dirty="0" smtClean="0"/>
              <a:t>رشد: </a:t>
            </a:r>
            <a:r>
              <a:rPr lang="fa-IR" dirty="0" smtClean="0"/>
              <a:t>در رشد اقتصادی متغیرها از نظر کمی مدنظر است.</a:t>
            </a:r>
          </a:p>
          <a:p>
            <a:pPr algn="just" rtl="1"/>
            <a:r>
              <a:rPr lang="fa-IR" b="1" dirty="0" smtClean="0"/>
              <a:t>توسعه: </a:t>
            </a:r>
          </a:p>
          <a:p>
            <a:pPr algn="just" rtl="1"/>
            <a:r>
              <a:rPr lang="fa-IR" dirty="0" smtClean="0"/>
              <a:t>در توسعه متغیرها از نظر کیفی مدنظر است لذا توسعه در واقع تغییرات کیفی یک جامعه را بیان می کند که تظاهر آن می تواند، در رشد نیز تبلور یابد. </a:t>
            </a:r>
          </a:p>
          <a:p>
            <a:pPr algn="just" rtl="1"/>
            <a:endParaRPr lang="fa-IR" dirty="0" smtClean="0"/>
          </a:p>
          <a:p>
            <a:pPr algn="just" rtl="1"/>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bg2">
              <a:lumMod val="90000"/>
            </a:schemeClr>
          </a:solidFill>
        </p:spPr>
        <p:txBody>
          <a:bodyPr>
            <a:normAutofit/>
          </a:bodyPr>
          <a:lstStyle/>
          <a:p>
            <a:pPr rtl="1"/>
            <a:r>
              <a:rPr lang="fa-IR" sz="3200" b="1" dirty="0" smtClean="0"/>
              <a:t>روابط عمومی توسعه بخش چه ویژگیهایی دارد؟</a:t>
            </a:r>
            <a:endParaRPr lang="en-US" sz="3200" dirty="0"/>
          </a:p>
        </p:txBody>
      </p:sp>
      <p:sp>
        <p:nvSpPr>
          <p:cNvPr id="3" name="Content Placeholder 2"/>
          <p:cNvSpPr>
            <a:spLocks noGrp="1"/>
          </p:cNvSpPr>
          <p:nvPr>
            <p:ph idx="1"/>
          </p:nvPr>
        </p:nvSpPr>
        <p:spPr>
          <a:xfrm>
            <a:off x="1600200" y="2133600"/>
            <a:ext cx="5562600" cy="3992563"/>
          </a:xfrm>
        </p:spPr>
        <p:txBody>
          <a:bodyPr>
            <a:normAutofit/>
          </a:bodyPr>
          <a:lstStyle/>
          <a:p>
            <a:pPr algn="ctr" rtl="1">
              <a:buNone/>
            </a:pPr>
            <a:r>
              <a:rPr lang="fa-IR" sz="22200" dirty="0" smtClean="0"/>
              <a:t>؟</a:t>
            </a:r>
            <a:endParaRPr lang="en-US" sz="222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bg2">
              <a:lumMod val="90000"/>
            </a:schemeClr>
          </a:solidFill>
        </p:spPr>
        <p:txBody>
          <a:bodyPr>
            <a:normAutofit/>
          </a:bodyPr>
          <a:lstStyle/>
          <a:p>
            <a:pPr rtl="1"/>
            <a:r>
              <a:rPr lang="fa-IR" sz="3200" b="1" dirty="0" smtClean="0"/>
              <a:t>روابط عمومی توسعه یافته چه ویژگیهایی دارد؟</a:t>
            </a:r>
            <a:endParaRPr lang="en-US" sz="3200" dirty="0"/>
          </a:p>
        </p:txBody>
      </p:sp>
      <p:sp>
        <p:nvSpPr>
          <p:cNvPr id="3" name="Content Placeholder 2"/>
          <p:cNvSpPr>
            <a:spLocks noGrp="1"/>
          </p:cNvSpPr>
          <p:nvPr>
            <p:ph idx="1"/>
          </p:nvPr>
        </p:nvSpPr>
        <p:spPr>
          <a:xfrm>
            <a:off x="1600200" y="2133600"/>
            <a:ext cx="5562600" cy="3992563"/>
          </a:xfrm>
        </p:spPr>
        <p:txBody>
          <a:bodyPr/>
          <a:lstStyle/>
          <a:p>
            <a:pPr algn="r" rtl="1"/>
            <a:r>
              <a:rPr lang="fa-IR" dirty="0" smtClean="0"/>
              <a:t>اطلاع رسانی شفاف</a:t>
            </a:r>
            <a:endParaRPr lang="en-US" dirty="0" smtClean="0"/>
          </a:p>
          <a:p>
            <a:pPr lvl="0" algn="r" rtl="1"/>
            <a:r>
              <a:rPr lang="fa-IR" dirty="0" smtClean="0"/>
              <a:t>تصمیم گیری جمعی</a:t>
            </a:r>
            <a:endParaRPr lang="en-US" dirty="0" smtClean="0"/>
          </a:p>
          <a:p>
            <a:pPr lvl="0" algn="r" rtl="1"/>
            <a:r>
              <a:rPr lang="fa-IR" dirty="0" smtClean="0"/>
              <a:t>پاسخگویی</a:t>
            </a:r>
            <a:endParaRPr lang="en-US" dirty="0" smtClean="0"/>
          </a:p>
          <a:p>
            <a:pPr algn="r" rtl="1"/>
            <a:r>
              <a:rPr lang="fa-IR" dirty="0" smtClean="0"/>
              <a:t>دوسویه کردن ارتباطات</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19200"/>
            <a:ext cx="7162800" cy="4525963"/>
          </a:xfrm>
          <a:solidFill>
            <a:srgbClr val="FFFFCC"/>
          </a:solidFill>
        </p:spPr>
        <p:txBody>
          <a:bodyPr/>
          <a:lstStyle/>
          <a:p>
            <a:pPr algn="just" rtl="1"/>
            <a:r>
              <a:rPr lang="ar-SA" dirty="0" smtClean="0"/>
              <a:t>مجموعه </a:t>
            </a:r>
            <a:r>
              <a:rPr lang="fa-IR" dirty="0" smtClean="0"/>
              <a:t>فعالیتهای روابط عمومی؛ </a:t>
            </a:r>
            <a:r>
              <a:rPr lang="ar-SA" dirty="0" smtClean="0"/>
              <a:t>باید به بروز وضعیتهایی جدید در زمینه رشد تولید، بهبود سلامت عمومی و افزایش میزان امید به زندگی، رفاه مادی بیشتر، ارتباطات گسترده تر و پیچیدگی اجتماعی بیشتر، جایگزینی روابط افقی مبتنی بر مذاکره به جای روابط عمودی و مبتنی بر اقتدار و حاکمیت قانون منجر شود که در نهایت، گسترش حق انتخاب </a:t>
            </a:r>
            <a:r>
              <a:rPr lang="fa-IR" dirty="0" smtClean="0"/>
              <a:t>و اطلاع </a:t>
            </a:r>
            <a:r>
              <a:rPr lang="ar-SA" dirty="0" smtClean="0"/>
              <a:t>را بر</a:t>
            </a:r>
            <a:r>
              <a:rPr lang="fa-IR" dirty="0" smtClean="0"/>
              <a:t>ای</a:t>
            </a:r>
            <a:r>
              <a:rPr lang="ar-SA" dirty="0" smtClean="0"/>
              <a:t> </a:t>
            </a:r>
            <a:r>
              <a:rPr lang="fa-IR" dirty="0" smtClean="0"/>
              <a:t>مردم </a:t>
            </a:r>
            <a:r>
              <a:rPr lang="ar-SA" dirty="0" smtClean="0"/>
              <a:t>ضمانت کند</a:t>
            </a:r>
            <a:r>
              <a:rPr lang="en-US" dirty="0" smtClean="0"/>
              <a:t>. </a:t>
            </a:r>
          </a:p>
          <a:p>
            <a:pPr algn="just" rtl="1"/>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CC"/>
          </a:solidFill>
        </p:spPr>
        <p:txBody>
          <a:bodyPr/>
          <a:lstStyle/>
          <a:p>
            <a:pPr rtl="1"/>
            <a:r>
              <a:rPr lang="ar-SA" dirty="0" smtClean="0"/>
              <a:t>وظایف "روابط عمومی توسعه" </a:t>
            </a:r>
            <a:r>
              <a:rPr lang="fa-IR" dirty="0" smtClean="0"/>
              <a:t> (سفیدی)</a:t>
            </a:r>
            <a:endParaRPr lang="en-US" dirty="0"/>
          </a:p>
        </p:txBody>
      </p:sp>
      <p:sp>
        <p:nvSpPr>
          <p:cNvPr id="3" name="Content Placeholder 2"/>
          <p:cNvSpPr>
            <a:spLocks noGrp="1"/>
          </p:cNvSpPr>
          <p:nvPr>
            <p:ph idx="1"/>
          </p:nvPr>
        </p:nvSpPr>
        <p:spPr>
          <a:xfrm>
            <a:off x="762000" y="1981200"/>
            <a:ext cx="7010400" cy="4144963"/>
          </a:xfrm>
        </p:spPr>
        <p:txBody>
          <a:bodyPr/>
          <a:lstStyle/>
          <a:p>
            <a:pPr algn="r" rtl="1">
              <a:buNone/>
            </a:pPr>
            <a:r>
              <a:rPr lang="ar-SA" dirty="0" smtClean="0"/>
              <a:t>1- نشر دانش و توسعه آگاهی </a:t>
            </a:r>
            <a:endParaRPr lang="en-US" dirty="0" smtClean="0"/>
          </a:p>
          <a:p>
            <a:pPr algn="r" rtl="1">
              <a:buNone/>
            </a:pPr>
            <a:r>
              <a:rPr lang="ar-SA" dirty="0" smtClean="0"/>
              <a:t>2- توسعه تحلیل و مطالعات افکار عمومی</a:t>
            </a:r>
            <a:endParaRPr lang="en-US" dirty="0" smtClean="0"/>
          </a:p>
          <a:p>
            <a:pPr algn="r" rtl="1">
              <a:buNone/>
            </a:pPr>
            <a:r>
              <a:rPr lang="ar-SA" dirty="0" smtClean="0"/>
              <a:t>3- جلب مشارکت مردمی و اصلاح سیاستها و عملکرد مدیریتی </a:t>
            </a:r>
            <a:endParaRPr lang="en-US" dirty="0" smtClean="0"/>
          </a:p>
          <a:p>
            <a:pPr algn="r" rtl="1">
              <a:buNone/>
            </a:pPr>
            <a:r>
              <a:rPr lang="ar-SA" dirty="0" smtClean="0"/>
              <a:t>4- کاهش شکاف ها و نابرابریهای اطلاعاتی </a:t>
            </a:r>
            <a:endParaRPr lang="en-US" dirty="0" smtClean="0"/>
          </a:p>
          <a:p>
            <a:pPr algn="r" rtl="1">
              <a:buNone/>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C000"/>
          </a:solidFill>
        </p:spPr>
        <p:txBody>
          <a:bodyPr>
            <a:normAutofit/>
          </a:bodyPr>
          <a:lstStyle/>
          <a:p>
            <a:r>
              <a:rPr lang="fa-IR" b="1" dirty="0" smtClean="0"/>
              <a:t>وظایف روابط عمومی توسعه بخش چیست؟</a:t>
            </a:r>
            <a:endParaRPr lang="en-US" dirty="0"/>
          </a:p>
        </p:txBody>
      </p:sp>
      <p:sp>
        <p:nvSpPr>
          <p:cNvPr id="3" name="Content Placeholder 2"/>
          <p:cNvSpPr>
            <a:spLocks noGrp="1"/>
          </p:cNvSpPr>
          <p:nvPr>
            <p:ph idx="1"/>
          </p:nvPr>
        </p:nvSpPr>
        <p:spPr>
          <a:xfrm>
            <a:off x="990600" y="2209800"/>
            <a:ext cx="7086600" cy="3916363"/>
          </a:xfrm>
        </p:spPr>
        <p:txBody>
          <a:bodyPr>
            <a:normAutofit/>
          </a:bodyPr>
          <a:lstStyle/>
          <a:p>
            <a:pPr algn="just" rtl="1">
              <a:buNone/>
            </a:pPr>
            <a:r>
              <a:rPr lang="fa-IR" sz="2800" dirty="0" smtClean="0"/>
              <a:t>1.  </a:t>
            </a:r>
            <a:r>
              <a:rPr lang="fa-IR" sz="2800" b="1" dirty="0" smtClean="0">
                <a:solidFill>
                  <a:srgbClr val="0000FF"/>
                </a:solidFill>
              </a:rPr>
              <a:t>تولید و بازتولید سرمایه اجتماعی: </a:t>
            </a:r>
            <a:r>
              <a:rPr lang="fa-IR" sz="2800" dirty="0" smtClean="0"/>
              <a:t>تولید و بازتولید سرمایه اجتماعی چه در سطح سازمانی و چه در سطح ملی محصول نهایی روابط عمومی توسعه بخش است. بطوری که با اعتماد سازی و جلب مشارکت مردم این محصول به دست می آید. روابط عمومی ها این توانایی را دارند تا با کم کردن فاصله های مردم و سازمانف میزان اعتماد دوطف ارتباط را افزایش دهند.</a:t>
            </a:r>
            <a:endParaRPr lang="en-US" sz="2800" dirty="0" smtClean="0"/>
          </a:p>
          <a:p>
            <a:pPr algn="just" rtl="1">
              <a:buNone/>
            </a:pPr>
            <a:endParaRPr lang="en-US"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162800" cy="5668963"/>
          </a:xfrm>
        </p:spPr>
        <p:txBody>
          <a:bodyPr>
            <a:normAutofit/>
          </a:bodyPr>
          <a:lstStyle/>
          <a:p>
            <a:pPr algn="just" rtl="1">
              <a:buNone/>
            </a:pPr>
            <a:r>
              <a:rPr lang="fa-IR" sz="2400" dirty="0" smtClean="0"/>
              <a:t>2.   </a:t>
            </a:r>
            <a:r>
              <a:rPr lang="fa-IR" sz="2400" b="1" dirty="0" smtClean="0">
                <a:solidFill>
                  <a:srgbClr val="0000FF"/>
                </a:solidFill>
              </a:rPr>
              <a:t>برقراری و توسعه ارتباطات دوسویه و مثبت: </a:t>
            </a:r>
            <a:r>
              <a:rPr lang="fa-IR" sz="2400" dirty="0" smtClean="0"/>
              <a:t>جامعه به شدت به ارتباطات مثبت برای داشتن احساس بهتری از زندگی نیاز دارد. در این میان نقش روابط عمومی به عنوان کامل ترین نوع از ارتباطات مثبت با تولید و بازتولید اطلاعات مثبت هم برای مدیران سازمانها و هم برای کارکنان و مردم اساسی و ضروری است. روابط عمومی ها بایستی در این زمینه با تولید پیامهای مثبت به توسعه کمک کنند زیرا در جامعه ای که امید کم رنگ شود رونق اقتصادی کند می شود. </a:t>
            </a:r>
          </a:p>
          <a:p>
            <a:pPr algn="just" rtl="1">
              <a:buNone/>
            </a:pPr>
            <a:endParaRPr lang="en-US" sz="2400" dirty="0" smtClean="0"/>
          </a:p>
          <a:p>
            <a:pPr algn="just" rtl="1">
              <a:buNone/>
            </a:pPr>
            <a:r>
              <a:rPr lang="fa-IR" sz="2400" dirty="0" smtClean="0"/>
              <a:t>3.  </a:t>
            </a:r>
            <a:r>
              <a:rPr lang="fa-IR" sz="2400" b="1" dirty="0" smtClean="0">
                <a:solidFill>
                  <a:srgbClr val="0000FF"/>
                </a:solidFill>
              </a:rPr>
              <a:t>نشر اطلاعات صادقانه و آگاهانه: </a:t>
            </a:r>
            <a:r>
              <a:rPr lang="fa-IR" sz="2400" dirty="0" smtClean="0"/>
              <a:t>نشر آگاهی و کاهش فاصله های اطلاعاتی مردم یک خدمت است که می تواند بخشی از وظایف روابط عمومی باشد. وظیفه ای که داشتن اطلاعات و دانستن را حق مردم می داند و بر میزان آگاهی و توانیی تحلیل آنان بطور مستقیم و بر بهبود کیفیت زندگی آنان بطور غیرمستقیم اثرگذار است.</a:t>
            </a:r>
            <a:endParaRPr lang="en-US" sz="2400" dirty="0" smtClean="0"/>
          </a:p>
          <a:p>
            <a:pPr algn="just" rtl="1">
              <a:buNone/>
            </a:pPr>
            <a:endParaRPr lang="en-US" sz="2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533400"/>
            <a:ext cx="6781800" cy="5592763"/>
          </a:xfrm>
        </p:spPr>
        <p:txBody>
          <a:bodyPr>
            <a:normAutofit fontScale="85000" lnSpcReduction="20000"/>
          </a:bodyPr>
          <a:lstStyle/>
          <a:p>
            <a:pPr algn="just" rtl="1">
              <a:buNone/>
            </a:pPr>
            <a:r>
              <a:rPr lang="fa-IR" dirty="0" smtClean="0"/>
              <a:t>4. </a:t>
            </a:r>
            <a:r>
              <a:rPr lang="fa-IR" b="1" dirty="0" smtClean="0">
                <a:solidFill>
                  <a:srgbClr val="0000FF"/>
                </a:solidFill>
              </a:rPr>
              <a:t>شنیدن صدای مردم: </a:t>
            </a:r>
            <a:r>
              <a:rPr lang="fa-IR" dirty="0" smtClean="0"/>
              <a:t>مهندسی معکوس در روابط عمومی توسعه بخش این است که به جای اینکه دهانتان باز باشد بهتر است گوش هایتان را باز نگه دارید. روابط عمومی های توسعه بخش به شدت محتاج شنیدن سخنان مردم و بخصوص شنیدن حرف مخالفان خود هستند زیرا ارزش شنیدن صدای یک مخالف بیشتر از شنیدن هزاران تعریف و تمجید است.</a:t>
            </a:r>
            <a:endParaRPr lang="en-US" dirty="0" smtClean="0"/>
          </a:p>
          <a:p>
            <a:pPr algn="just" rtl="1">
              <a:buNone/>
            </a:pPr>
            <a:r>
              <a:rPr lang="fa-IR" dirty="0" smtClean="0"/>
              <a:t>5. </a:t>
            </a:r>
            <a:r>
              <a:rPr lang="fa-IR" b="1" dirty="0" smtClean="0">
                <a:solidFill>
                  <a:srgbClr val="0000FF"/>
                </a:solidFill>
              </a:rPr>
              <a:t>حمایت از هویت ملی: </a:t>
            </a:r>
            <a:r>
              <a:rPr lang="fa-IR" dirty="0" smtClean="0"/>
              <a:t>با تقویت خودباوری ملی در مردم و کارکنان سازمانها این فرصت مهیا می شود تا سازمانها با انگیزه و توان بیشتر و بهتری کار کنند و مردم با اعتماد بیشتری محصولات کشور خودشان را انتخاب و مصرف کنند. برپایی کمپین های روابط عمومی (مشارکت فعال جامعه در برنامه های اقتصادی) می تواند یکی از راهکارهای اسای باشد با این شرط که روابط عمومی ها بصورت یکپارچه و نه جزیره ای عمل کنند</a:t>
            </a:r>
            <a:r>
              <a:rPr lang="en-US" dirty="0" smtClean="0"/>
              <a:t>.</a:t>
            </a:r>
          </a:p>
          <a:p>
            <a:pPr algn="just" rtl="1">
              <a:buNone/>
            </a:pP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normAutofit fontScale="90000"/>
          </a:bodyPr>
          <a:lstStyle/>
          <a:p>
            <a:pPr rtl="1" eaLnBrk="1" hangingPunct="1"/>
            <a:r>
              <a:rPr lang="fa-IR" sz="4400" b="1" smtClean="0">
                <a:cs typeface="Arial" charset="0"/>
              </a:rPr>
              <a:t>روابط عمومی، افكارعمومي</a:t>
            </a:r>
            <a:br>
              <a:rPr lang="fa-IR" sz="4400" b="1" smtClean="0">
                <a:cs typeface="Arial" charset="0"/>
              </a:rPr>
            </a:br>
            <a:r>
              <a:rPr lang="fa-IR" sz="4400" b="1" smtClean="0">
                <a:cs typeface="Arial" charset="0"/>
              </a:rPr>
              <a:t>و تولید فرهنگ </a:t>
            </a:r>
            <a:r>
              <a:rPr lang="en-US" sz="4400" b="1" smtClean="0"/>
              <a:t/>
            </a:r>
            <a:br>
              <a:rPr lang="en-US" sz="4400" b="1" smtClean="0"/>
            </a:br>
            <a:endParaRPr lang="en-US" sz="4400" b="1"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838200" y="457200"/>
            <a:ext cx="7543800" cy="5410200"/>
            <a:chOff x="528" y="288"/>
            <a:chExt cx="4752" cy="3408"/>
          </a:xfrm>
        </p:grpSpPr>
        <p:grpSp>
          <p:nvGrpSpPr>
            <p:cNvPr id="3" name="Group 8"/>
            <p:cNvGrpSpPr>
              <a:grpSpLocks/>
            </p:cNvGrpSpPr>
            <p:nvPr/>
          </p:nvGrpSpPr>
          <p:grpSpPr bwMode="auto">
            <a:xfrm>
              <a:off x="528" y="288"/>
              <a:ext cx="4752" cy="3408"/>
              <a:chOff x="528" y="240"/>
              <a:chExt cx="4752" cy="3408"/>
            </a:xfrm>
          </p:grpSpPr>
          <p:sp>
            <p:nvSpPr>
              <p:cNvPr id="6152" name="AutoShape 4"/>
              <p:cNvSpPr>
                <a:spLocks noChangeArrowheads="1"/>
              </p:cNvSpPr>
              <p:nvPr/>
            </p:nvSpPr>
            <p:spPr bwMode="auto">
              <a:xfrm>
                <a:off x="1536" y="1248"/>
                <a:ext cx="2736" cy="168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fa-IR"/>
              </a:p>
            </p:txBody>
          </p:sp>
          <p:sp>
            <p:nvSpPr>
              <p:cNvPr id="6153" name="Oval 5"/>
              <p:cNvSpPr>
                <a:spLocks noChangeArrowheads="1"/>
              </p:cNvSpPr>
              <p:nvPr/>
            </p:nvSpPr>
            <p:spPr bwMode="auto">
              <a:xfrm>
                <a:off x="4272" y="2688"/>
                <a:ext cx="1008" cy="960"/>
              </a:xfrm>
              <a:prstGeom prst="ellipse">
                <a:avLst/>
              </a:prstGeom>
              <a:solidFill>
                <a:srgbClr val="FFCC99"/>
              </a:solidFill>
              <a:ln w="9525">
                <a:solidFill>
                  <a:schemeClr val="tx1"/>
                </a:solidFill>
                <a:round/>
                <a:headEnd/>
                <a:tailEnd/>
              </a:ln>
            </p:spPr>
            <p:txBody>
              <a:bodyPr wrap="none" anchor="ctr"/>
              <a:lstStyle/>
              <a:p>
                <a:pPr algn="ctr"/>
                <a:r>
                  <a:rPr lang="fa-IR" sz="2400" b="1">
                    <a:solidFill>
                      <a:srgbClr val="080808"/>
                    </a:solidFill>
                    <a:cs typeface="Arial" charset="0"/>
                  </a:rPr>
                  <a:t>افكار </a:t>
                </a:r>
              </a:p>
              <a:p>
                <a:pPr algn="ctr"/>
                <a:r>
                  <a:rPr lang="fa-IR" sz="2400" b="1">
                    <a:solidFill>
                      <a:srgbClr val="080808"/>
                    </a:solidFill>
                    <a:cs typeface="Arial" charset="0"/>
                  </a:rPr>
                  <a:t>عمومي</a:t>
                </a:r>
                <a:endParaRPr lang="en-US" sz="2400" b="1">
                  <a:solidFill>
                    <a:srgbClr val="080808"/>
                  </a:solidFill>
                  <a:cs typeface="Arial" charset="0"/>
                </a:endParaRPr>
              </a:p>
            </p:txBody>
          </p:sp>
          <p:sp>
            <p:nvSpPr>
              <p:cNvPr id="6154" name="Oval 6"/>
              <p:cNvSpPr>
                <a:spLocks noChangeArrowheads="1"/>
              </p:cNvSpPr>
              <p:nvPr/>
            </p:nvSpPr>
            <p:spPr bwMode="auto">
              <a:xfrm>
                <a:off x="2400" y="240"/>
                <a:ext cx="1008" cy="960"/>
              </a:xfrm>
              <a:prstGeom prst="ellipse">
                <a:avLst/>
              </a:prstGeom>
              <a:solidFill>
                <a:srgbClr val="FFCC99"/>
              </a:solidFill>
              <a:ln w="9525">
                <a:solidFill>
                  <a:schemeClr val="tx1"/>
                </a:solidFill>
                <a:round/>
                <a:headEnd/>
                <a:tailEnd/>
              </a:ln>
            </p:spPr>
            <p:txBody>
              <a:bodyPr wrap="none" anchor="ctr"/>
              <a:lstStyle/>
              <a:p>
                <a:pPr algn="ctr" rtl="1"/>
                <a:r>
                  <a:rPr lang="fa-IR" sz="2400" b="1">
                    <a:solidFill>
                      <a:srgbClr val="080808"/>
                    </a:solidFill>
                    <a:cs typeface="Arial" charset="0"/>
                  </a:rPr>
                  <a:t>تولید </a:t>
                </a:r>
              </a:p>
              <a:p>
                <a:pPr algn="ctr" rtl="1"/>
                <a:r>
                  <a:rPr lang="fa-IR" sz="2400" b="1">
                    <a:solidFill>
                      <a:srgbClr val="080808"/>
                    </a:solidFill>
                    <a:cs typeface="Arial" charset="0"/>
                  </a:rPr>
                  <a:t>فرهنگ</a:t>
                </a:r>
              </a:p>
              <a:p>
                <a:pPr algn="ctr" rtl="1"/>
                <a:endParaRPr lang="en-US" sz="2400" b="1">
                  <a:solidFill>
                    <a:srgbClr val="080808"/>
                  </a:solidFill>
                  <a:cs typeface="Arial" charset="0"/>
                </a:endParaRPr>
              </a:p>
            </p:txBody>
          </p:sp>
          <p:sp>
            <p:nvSpPr>
              <p:cNvPr id="6155" name="Oval 7"/>
              <p:cNvSpPr>
                <a:spLocks noChangeArrowheads="1"/>
              </p:cNvSpPr>
              <p:nvPr/>
            </p:nvSpPr>
            <p:spPr bwMode="auto">
              <a:xfrm>
                <a:off x="528" y="2688"/>
                <a:ext cx="1008" cy="960"/>
              </a:xfrm>
              <a:prstGeom prst="ellipse">
                <a:avLst/>
              </a:prstGeom>
              <a:solidFill>
                <a:srgbClr val="FFCC99"/>
              </a:solidFill>
              <a:ln w="9525">
                <a:solidFill>
                  <a:schemeClr val="tx1"/>
                </a:solidFill>
                <a:round/>
                <a:headEnd/>
                <a:tailEnd/>
              </a:ln>
            </p:spPr>
            <p:txBody>
              <a:bodyPr wrap="none" anchor="ctr"/>
              <a:lstStyle/>
              <a:p>
                <a:pPr algn="ctr"/>
                <a:r>
                  <a:rPr lang="fa-IR" sz="2400" b="1">
                    <a:solidFill>
                      <a:srgbClr val="080808"/>
                    </a:solidFill>
                    <a:cs typeface="Arial" charset="0"/>
                  </a:rPr>
                  <a:t>روابط عمومی</a:t>
                </a:r>
                <a:endParaRPr lang="en-US" sz="2400" b="1">
                  <a:solidFill>
                    <a:srgbClr val="080808"/>
                  </a:solidFill>
                  <a:cs typeface="Arial" charset="0"/>
                </a:endParaRPr>
              </a:p>
            </p:txBody>
          </p:sp>
        </p:grpSp>
        <p:grpSp>
          <p:nvGrpSpPr>
            <p:cNvPr id="4" name="Group 12"/>
            <p:cNvGrpSpPr>
              <a:grpSpLocks/>
            </p:cNvGrpSpPr>
            <p:nvPr/>
          </p:nvGrpSpPr>
          <p:grpSpPr bwMode="auto">
            <a:xfrm>
              <a:off x="1938" y="1467"/>
              <a:ext cx="1920" cy="1344"/>
              <a:chOff x="1920" y="1440"/>
              <a:chExt cx="1920" cy="1344"/>
            </a:xfrm>
          </p:grpSpPr>
          <p:sp>
            <p:nvSpPr>
              <p:cNvPr id="6149" name="Line 9"/>
              <p:cNvSpPr>
                <a:spLocks noChangeShapeType="1"/>
              </p:cNvSpPr>
              <p:nvPr/>
            </p:nvSpPr>
            <p:spPr bwMode="auto">
              <a:xfrm flipV="1">
                <a:off x="2880" y="1440"/>
                <a:ext cx="0" cy="864"/>
              </a:xfrm>
              <a:prstGeom prst="line">
                <a:avLst/>
              </a:prstGeom>
              <a:noFill/>
              <a:ln w="38100">
                <a:solidFill>
                  <a:srgbClr val="FFFFFF"/>
                </a:solidFill>
                <a:round/>
                <a:headEnd/>
                <a:tailEnd type="triangle" w="med" len="med"/>
              </a:ln>
            </p:spPr>
            <p:txBody>
              <a:bodyPr/>
              <a:lstStyle/>
              <a:p>
                <a:endParaRPr lang="en-US"/>
              </a:p>
            </p:txBody>
          </p:sp>
          <p:sp>
            <p:nvSpPr>
              <p:cNvPr id="6150" name="Line 10"/>
              <p:cNvSpPr>
                <a:spLocks noChangeShapeType="1"/>
              </p:cNvSpPr>
              <p:nvPr/>
            </p:nvSpPr>
            <p:spPr bwMode="auto">
              <a:xfrm>
                <a:off x="2880" y="2304"/>
                <a:ext cx="960" cy="480"/>
              </a:xfrm>
              <a:prstGeom prst="line">
                <a:avLst/>
              </a:prstGeom>
              <a:noFill/>
              <a:ln w="38100">
                <a:solidFill>
                  <a:srgbClr val="FFFFFF"/>
                </a:solidFill>
                <a:round/>
                <a:headEnd/>
                <a:tailEnd type="triangle" w="med" len="med"/>
              </a:ln>
            </p:spPr>
            <p:txBody>
              <a:bodyPr/>
              <a:lstStyle/>
              <a:p>
                <a:endParaRPr lang="en-US"/>
              </a:p>
            </p:txBody>
          </p:sp>
          <p:sp>
            <p:nvSpPr>
              <p:cNvPr id="6151" name="Line 11"/>
              <p:cNvSpPr>
                <a:spLocks noChangeShapeType="1"/>
              </p:cNvSpPr>
              <p:nvPr/>
            </p:nvSpPr>
            <p:spPr bwMode="auto">
              <a:xfrm flipH="1">
                <a:off x="1920" y="2304"/>
                <a:ext cx="960" cy="480"/>
              </a:xfrm>
              <a:prstGeom prst="line">
                <a:avLst/>
              </a:prstGeom>
              <a:noFill/>
              <a:ln w="38100">
                <a:solidFill>
                  <a:srgbClr val="FFFFFF"/>
                </a:solidFill>
                <a:round/>
                <a:headEnd/>
                <a:tailEnd type="triangle" w="med" len="med"/>
              </a:ln>
            </p:spPr>
            <p:txBody>
              <a:bodyPr/>
              <a:lstStyle/>
              <a:p>
                <a:endParaRPr lang="en-US"/>
              </a:p>
            </p:txBody>
          </p:sp>
        </p:grpSp>
      </p:gr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fa-IR" smtClean="0">
                <a:cs typeface="Arial" charset="0"/>
              </a:rPr>
              <a:t>عوامل اصلي توليد افكارعمومي</a:t>
            </a:r>
            <a:endParaRPr lang="en-US" smtClean="0">
              <a:cs typeface="Arial" charset="0"/>
            </a:endParaRPr>
          </a:p>
        </p:txBody>
      </p:sp>
      <p:sp>
        <p:nvSpPr>
          <p:cNvPr id="7171" name="Rectangle 3"/>
          <p:cNvSpPr>
            <a:spLocks noGrp="1" noChangeArrowheads="1"/>
          </p:cNvSpPr>
          <p:nvPr>
            <p:ph type="body" idx="1"/>
          </p:nvPr>
        </p:nvSpPr>
        <p:spPr>
          <a:xfrm>
            <a:off x="2133600" y="1981200"/>
            <a:ext cx="3124200" cy="3962400"/>
          </a:xfrm>
          <a:solidFill>
            <a:schemeClr val="folHlink"/>
          </a:solidFill>
        </p:spPr>
        <p:txBody>
          <a:bodyPr>
            <a:normAutofit lnSpcReduction="10000"/>
          </a:bodyPr>
          <a:lstStyle/>
          <a:p>
            <a:pPr algn="r" rtl="1" eaLnBrk="1" hangingPunct="1">
              <a:buFont typeface="Wingdings" pitchFamily="2" charset="2"/>
              <a:buChar char="§"/>
            </a:pPr>
            <a:r>
              <a:rPr lang="fa-IR" b="1" dirty="0" smtClean="0">
                <a:solidFill>
                  <a:schemeClr val="bg1"/>
                </a:solidFill>
                <a:cs typeface="Arial" charset="0"/>
              </a:rPr>
              <a:t> قوانين و مقررات</a:t>
            </a:r>
          </a:p>
          <a:p>
            <a:pPr algn="r" rtl="1" eaLnBrk="1" hangingPunct="1">
              <a:buFont typeface="Wingdings" pitchFamily="2" charset="2"/>
              <a:buChar char="§"/>
            </a:pPr>
            <a:r>
              <a:rPr lang="fa-IR" b="1" dirty="0" smtClean="0">
                <a:solidFill>
                  <a:schemeClr val="bg1"/>
                </a:solidFill>
                <a:cs typeface="Arial" charset="0"/>
              </a:rPr>
              <a:t> رهبران رسمي</a:t>
            </a:r>
          </a:p>
          <a:p>
            <a:pPr algn="r" rtl="1" eaLnBrk="1" hangingPunct="1">
              <a:buFont typeface="Wingdings" pitchFamily="2" charset="2"/>
              <a:buChar char="§"/>
            </a:pPr>
            <a:r>
              <a:rPr lang="fa-IR" b="1" dirty="0" smtClean="0">
                <a:solidFill>
                  <a:schemeClr val="bg1"/>
                </a:solidFill>
                <a:cs typeface="Arial" charset="0"/>
              </a:rPr>
              <a:t> رهبران غير رسمي</a:t>
            </a:r>
          </a:p>
          <a:p>
            <a:pPr algn="r" rtl="1" eaLnBrk="1" hangingPunct="1">
              <a:buFont typeface="Wingdings" pitchFamily="2" charset="2"/>
              <a:buChar char="§"/>
            </a:pPr>
            <a:r>
              <a:rPr lang="fa-IR" b="1" dirty="0" smtClean="0">
                <a:solidFill>
                  <a:schemeClr val="bg1"/>
                </a:solidFill>
                <a:cs typeface="Arial" charset="0"/>
              </a:rPr>
              <a:t> اتفاقات</a:t>
            </a:r>
          </a:p>
          <a:p>
            <a:pPr algn="r" rtl="1" eaLnBrk="1" hangingPunct="1">
              <a:buFont typeface="Wingdings" pitchFamily="2" charset="2"/>
              <a:buChar char="§"/>
            </a:pPr>
            <a:r>
              <a:rPr lang="fa-IR" b="1" dirty="0" smtClean="0">
                <a:solidFill>
                  <a:schemeClr val="bg1"/>
                </a:solidFill>
                <a:cs typeface="Arial" charset="0"/>
              </a:rPr>
              <a:t> رسانه ها</a:t>
            </a:r>
          </a:p>
          <a:p>
            <a:pPr algn="r" rtl="1" eaLnBrk="1" hangingPunct="1">
              <a:buFont typeface="Wingdings" pitchFamily="2" charset="2"/>
              <a:buChar char="§"/>
            </a:pPr>
            <a:r>
              <a:rPr lang="fa-IR" b="1" dirty="0" smtClean="0">
                <a:solidFill>
                  <a:schemeClr val="bg1"/>
                </a:solidFill>
                <a:cs typeface="Arial" charset="0"/>
              </a:rPr>
              <a:t> و ...</a:t>
            </a:r>
            <a:endParaRPr lang="en-US" b="1" dirty="0" smtClean="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0"/>
            <a:ext cx="6553200" cy="4525963"/>
          </a:xfrm>
        </p:spPr>
        <p:txBody>
          <a:bodyPr/>
          <a:lstStyle/>
          <a:p>
            <a:pPr algn="just" rtl="1"/>
            <a:r>
              <a:rPr lang="ar-SA" dirty="0" smtClean="0">
                <a:cs typeface="B Roya" pitchFamily="2" charset="-78"/>
              </a:rPr>
              <a:t>مایکل تودارو بر این باور است که توسعه را باید جریانی چند ب</a:t>
            </a:r>
            <a:r>
              <a:rPr lang="fa-IR" dirty="0" smtClean="0">
                <a:cs typeface="B Roya" pitchFamily="2" charset="-78"/>
              </a:rPr>
              <a:t>ُ</a:t>
            </a:r>
            <a:r>
              <a:rPr lang="ar-SA" dirty="0" smtClean="0">
                <a:cs typeface="B Roya" pitchFamily="2" charset="-78"/>
              </a:rPr>
              <a:t>عدی دانست که مستلزم تغییرات اساسی در ساخت</a:t>
            </a:r>
            <a:r>
              <a:rPr lang="fa-IR" dirty="0" smtClean="0">
                <a:cs typeface="B Roya" pitchFamily="2" charset="-78"/>
              </a:rPr>
              <a:t> </a:t>
            </a:r>
            <a:r>
              <a:rPr lang="ar-SA" dirty="0" smtClean="0">
                <a:cs typeface="B Roya" pitchFamily="2" charset="-78"/>
              </a:rPr>
              <a:t>اجتماعی، طرز تلقی عامه مردم و نهادهای ملی و نیز تسریع رشد اقتصادی، کاهش نابرابری و ریشه کن کردن  فقر مطلق است.</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62000" y="1219200"/>
            <a:ext cx="7696200" cy="1295400"/>
            <a:chOff x="576" y="480"/>
            <a:chExt cx="4848" cy="816"/>
          </a:xfrm>
        </p:grpSpPr>
        <p:sp>
          <p:nvSpPr>
            <p:cNvPr id="8196" name="Rectangle 3"/>
            <p:cNvSpPr>
              <a:spLocks noChangeArrowheads="1"/>
            </p:cNvSpPr>
            <p:nvPr/>
          </p:nvSpPr>
          <p:spPr bwMode="auto">
            <a:xfrm>
              <a:off x="4176" y="480"/>
              <a:ext cx="1248" cy="816"/>
            </a:xfrm>
            <a:prstGeom prst="rect">
              <a:avLst/>
            </a:prstGeom>
            <a:solidFill>
              <a:srgbClr val="36BA4C"/>
            </a:solidFill>
            <a:ln w="9525">
              <a:solidFill>
                <a:schemeClr val="tx1"/>
              </a:solidFill>
              <a:miter lim="800000"/>
              <a:headEnd/>
              <a:tailEnd/>
            </a:ln>
          </p:spPr>
          <p:txBody>
            <a:bodyPr wrap="none" anchor="ctr"/>
            <a:lstStyle/>
            <a:p>
              <a:pPr algn="ctr" rtl="1" eaLnBrk="1" hangingPunct="1"/>
              <a:r>
                <a:rPr lang="fa-IR" sz="3200" b="1">
                  <a:cs typeface="Arial" charset="0"/>
                </a:rPr>
                <a:t>سازمان</a:t>
              </a:r>
              <a:endParaRPr lang="en-US" sz="3200" b="1">
                <a:cs typeface="Arial" charset="0"/>
              </a:endParaRPr>
            </a:p>
          </p:txBody>
        </p:sp>
        <p:sp>
          <p:nvSpPr>
            <p:cNvPr id="8197" name="Rectangle 4"/>
            <p:cNvSpPr>
              <a:spLocks noChangeArrowheads="1"/>
            </p:cNvSpPr>
            <p:nvPr/>
          </p:nvSpPr>
          <p:spPr bwMode="auto">
            <a:xfrm>
              <a:off x="2400" y="480"/>
              <a:ext cx="1248" cy="816"/>
            </a:xfrm>
            <a:prstGeom prst="rect">
              <a:avLst/>
            </a:prstGeom>
            <a:solidFill>
              <a:schemeClr val="bg1"/>
            </a:solidFill>
            <a:ln w="9525">
              <a:solidFill>
                <a:srgbClr val="FF0000"/>
              </a:solidFill>
              <a:miter lim="800000"/>
              <a:headEnd/>
              <a:tailEnd/>
            </a:ln>
          </p:spPr>
          <p:txBody>
            <a:bodyPr wrap="none" anchor="ctr"/>
            <a:lstStyle/>
            <a:p>
              <a:pPr algn="ctr" rtl="1" eaLnBrk="1" hangingPunct="1"/>
              <a:r>
                <a:rPr lang="fa-IR" sz="3200" b="1">
                  <a:cs typeface="Arial" charset="0"/>
                </a:rPr>
                <a:t>روابط عمومی</a:t>
              </a:r>
              <a:endParaRPr lang="en-US" sz="3200" b="1">
                <a:cs typeface="Arial" charset="0"/>
              </a:endParaRPr>
            </a:p>
          </p:txBody>
        </p:sp>
        <p:sp>
          <p:nvSpPr>
            <p:cNvPr id="8198" name="Rectangle 5"/>
            <p:cNvSpPr>
              <a:spLocks noChangeArrowheads="1"/>
            </p:cNvSpPr>
            <p:nvPr/>
          </p:nvSpPr>
          <p:spPr bwMode="auto">
            <a:xfrm>
              <a:off x="576" y="480"/>
              <a:ext cx="1248" cy="816"/>
            </a:xfrm>
            <a:prstGeom prst="rect">
              <a:avLst/>
            </a:prstGeom>
            <a:solidFill>
              <a:srgbClr val="36BA4C"/>
            </a:solidFill>
            <a:ln w="9525">
              <a:solidFill>
                <a:schemeClr val="tx1"/>
              </a:solidFill>
              <a:miter lim="800000"/>
              <a:headEnd/>
              <a:tailEnd/>
            </a:ln>
          </p:spPr>
          <p:txBody>
            <a:bodyPr wrap="none" anchor="ctr"/>
            <a:lstStyle/>
            <a:p>
              <a:pPr algn="ctr" rtl="1" eaLnBrk="1" hangingPunct="1"/>
              <a:r>
                <a:rPr lang="fa-IR" sz="3200" b="1" dirty="0" smtClean="0">
                  <a:cs typeface="Arial" charset="0"/>
                </a:rPr>
                <a:t>مردم</a:t>
              </a:r>
              <a:endParaRPr lang="en-US" sz="3200" b="1" dirty="0">
                <a:cs typeface="Arial" charset="0"/>
              </a:endParaRPr>
            </a:p>
          </p:txBody>
        </p:sp>
        <p:sp>
          <p:nvSpPr>
            <p:cNvPr id="8199" name="Line 6"/>
            <p:cNvSpPr>
              <a:spLocks noChangeShapeType="1"/>
            </p:cNvSpPr>
            <p:nvPr/>
          </p:nvSpPr>
          <p:spPr bwMode="auto">
            <a:xfrm flipH="1">
              <a:off x="3792" y="768"/>
              <a:ext cx="384" cy="0"/>
            </a:xfrm>
            <a:prstGeom prst="line">
              <a:avLst/>
            </a:prstGeom>
            <a:noFill/>
            <a:ln w="57150">
              <a:solidFill>
                <a:srgbClr val="FF0000"/>
              </a:solidFill>
              <a:round/>
              <a:headEnd/>
              <a:tailEnd type="arrow" w="med" len="med"/>
            </a:ln>
          </p:spPr>
          <p:txBody>
            <a:bodyPr/>
            <a:lstStyle/>
            <a:p>
              <a:endParaRPr lang="en-US"/>
            </a:p>
          </p:txBody>
        </p:sp>
        <p:sp>
          <p:nvSpPr>
            <p:cNvPr id="8200" name="Line 7"/>
            <p:cNvSpPr>
              <a:spLocks noChangeShapeType="1"/>
            </p:cNvSpPr>
            <p:nvPr/>
          </p:nvSpPr>
          <p:spPr bwMode="auto">
            <a:xfrm flipH="1">
              <a:off x="2016" y="768"/>
              <a:ext cx="384" cy="0"/>
            </a:xfrm>
            <a:prstGeom prst="line">
              <a:avLst/>
            </a:prstGeom>
            <a:noFill/>
            <a:ln w="57150">
              <a:solidFill>
                <a:srgbClr val="FF0000"/>
              </a:solidFill>
              <a:round/>
              <a:headEnd/>
              <a:tailEnd type="arrow" w="med" len="med"/>
            </a:ln>
          </p:spPr>
          <p:txBody>
            <a:bodyPr/>
            <a:lstStyle/>
            <a:p>
              <a:endParaRPr lang="en-US"/>
            </a:p>
          </p:txBody>
        </p:sp>
        <p:sp>
          <p:nvSpPr>
            <p:cNvPr id="8201" name="Line 8"/>
            <p:cNvSpPr>
              <a:spLocks noChangeShapeType="1"/>
            </p:cNvSpPr>
            <p:nvPr/>
          </p:nvSpPr>
          <p:spPr bwMode="auto">
            <a:xfrm flipH="1">
              <a:off x="3648" y="1008"/>
              <a:ext cx="384" cy="0"/>
            </a:xfrm>
            <a:prstGeom prst="line">
              <a:avLst/>
            </a:prstGeom>
            <a:noFill/>
            <a:ln w="57150">
              <a:solidFill>
                <a:srgbClr val="FF0000"/>
              </a:solidFill>
              <a:round/>
              <a:headEnd type="arrow" w="med" len="med"/>
              <a:tailEnd/>
            </a:ln>
          </p:spPr>
          <p:txBody>
            <a:bodyPr/>
            <a:lstStyle/>
            <a:p>
              <a:endParaRPr lang="en-US"/>
            </a:p>
          </p:txBody>
        </p:sp>
        <p:sp>
          <p:nvSpPr>
            <p:cNvPr id="8202" name="Line 9"/>
            <p:cNvSpPr>
              <a:spLocks noChangeShapeType="1"/>
            </p:cNvSpPr>
            <p:nvPr/>
          </p:nvSpPr>
          <p:spPr bwMode="auto">
            <a:xfrm flipH="1">
              <a:off x="1824" y="1008"/>
              <a:ext cx="384" cy="0"/>
            </a:xfrm>
            <a:prstGeom prst="line">
              <a:avLst/>
            </a:prstGeom>
            <a:noFill/>
            <a:ln w="57150">
              <a:solidFill>
                <a:srgbClr val="FF0000"/>
              </a:solidFill>
              <a:round/>
              <a:headEnd type="arrow" w="med" len="med"/>
              <a:tailEnd/>
            </a:ln>
          </p:spPr>
          <p:txBody>
            <a:bodyPr/>
            <a:lstStyle/>
            <a:p>
              <a:endParaRPr lang="en-US"/>
            </a:p>
          </p:txBody>
        </p:sp>
      </p:grpSp>
      <p:sp>
        <p:nvSpPr>
          <p:cNvPr id="8195" name="Rectangle 10"/>
          <p:cNvSpPr>
            <a:spLocks noGrp="1" noChangeArrowheads="1"/>
          </p:cNvSpPr>
          <p:nvPr>
            <p:ph type="subTitle" idx="1"/>
          </p:nvPr>
        </p:nvSpPr>
        <p:spPr>
          <a:xfrm>
            <a:off x="838200" y="3124200"/>
            <a:ext cx="5410200" cy="2590800"/>
          </a:xfrm>
          <a:solidFill>
            <a:srgbClr val="FFCC00"/>
          </a:solidFill>
        </p:spPr>
        <p:txBody>
          <a:bodyPr>
            <a:normAutofit fontScale="92500"/>
          </a:bodyPr>
          <a:lstStyle/>
          <a:p>
            <a:pPr algn="r" rtl="1" eaLnBrk="1" hangingPunct="1">
              <a:lnSpc>
                <a:spcPct val="90000"/>
              </a:lnSpc>
              <a:buClr>
                <a:srgbClr val="3399FF"/>
              </a:buClr>
              <a:buSzPct val="110000"/>
              <a:buFont typeface="Wingdings" pitchFamily="2" charset="2"/>
              <a:buChar char="§"/>
            </a:pPr>
            <a:r>
              <a:rPr lang="fa-IR" dirty="0" smtClean="0">
                <a:solidFill>
                  <a:schemeClr val="tx1"/>
                </a:solidFill>
              </a:rPr>
              <a:t> </a:t>
            </a:r>
            <a:r>
              <a:rPr lang="fa-IR" b="0" dirty="0" smtClean="0">
                <a:solidFill>
                  <a:schemeClr val="tx1"/>
                </a:solidFill>
              </a:rPr>
              <a:t>ارسال پيام</a:t>
            </a:r>
          </a:p>
          <a:p>
            <a:pPr algn="r" rtl="1" eaLnBrk="1" hangingPunct="1">
              <a:lnSpc>
                <a:spcPct val="90000"/>
              </a:lnSpc>
              <a:buClr>
                <a:srgbClr val="3399FF"/>
              </a:buClr>
              <a:buSzPct val="110000"/>
              <a:buFont typeface="Wingdings" pitchFamily="2" charset="2"/>
              <a:buChar char="§"/>
            </a:pPr>
            <a:r>
              <a:rPr lang="fa-IR" b="0" dirty="0" smtClean="0">
                <a:solidFill>
                  <a:schemeClr val="tx1"/>
                </a:solidFill>
              </a:rPr>
              <a:t> ارسال اخبار</a:t>
            </a:r>
          </a:p>
          <a:p>
            <a:pPr algn="r" rtl="1" eaLnBrk="1" hangingPunct="1">
              <a:lnSpc>
                <a:spcPct val="90000"/>
              </a:lnSpc>
              <a:buClr>
                <a:srgbClr val="3399FF"/>
              </a:buClr>
              <a:buSzPct val="110000"/>
              <a:buFont typeface="Wingdings" pitchFamily="2" charset="2"/>
              <a:buChar char="§"/>
            </a:pPr>
            <a:r>
              <a:rPr lang="fa-IR" b="0" dirty="0" smtClean="0">
                <a:solidFill>
                  <a:schemeClr val="tx1"/>
                </a:solidFill>
              </a:rPr>
              <a:t> دريافت انتقادات</a:t>
            </a:r>
          </a:p>
          <a:p>
            <a:pPr algn="r" rtl="1" eaLnBrk="1" hangingPunct="1">
              <a:lnSpc>
                <a:spcPct val="90000"/>
              </a:lnSpc>
              <a:buClr>
                <a:srgbClr val="3399FF"/>
              </a:buClr>
              <a:buSzPct val="110000"/>
              <a:buFont typeface="Wingdings" pitchFamily="2" charset="2"/>
              <a:buChar char="§"/>
            </a:pPr>
            <a:r>
              <a:rPr lang="fa-IR" b="0" dirty="0" smtClean="0">
                <a:solidFill>
                  <a:schemeClr val="tx1"/>
                </a:solidFill>
              </a:rPr>
              <a:t> و دريافت پيشنهادات درباره محصولات از طريق رسانه ها ممكن است.</a:t>
            </a:r>
            <a:endParaRPr lang="en-US" b="0" dirty="0" smtClean="0">
              <a:solidFill>
                <a:schemeClr val="tx1"/>
              </a:solidFill>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18" name="Picture 2" descr="j1"/>
          <p:cNvPicPr>
            <a:picLocks noChangeAspect="1" noChangeArrowheads="1"/>
          </p:cNvPicPr>
          <p:nvPr/>
        </p:nvPicPr>
        <p:blipFill>
          <a:blip r:embed="rId2"/>
          <a:srcRect/>
          <a:stretch>
            <a:fillRect/>
          </a:stretch>
        </p:blipFill>
        <p:spPr bwMode="auto">
          <a:xfrm>
            <a:off x="3733800" y="0"/>
            <a:ext cx="5410200" cy="6858000"/>
          </a:xfrm>
          <a:prstGeom prst="rect">
            <a:avLst/>
          </a:prstGeom>
          <a:noFill/>
          <a:ln w="9525">
            <a:noFill/>
            <a:miter lim="800000"/>
            <a:headEnd/>
            <a:tailEnd/>
          </a:ln>
        </p:spPr>
      </p:pic>
      <p:sp>
        <p:nvSpPr>
          <p:cNvPr id="9219" name="Text Box 3"/>
          <p:cNvSpPr txBox="1">
            <a:spLocks noChangeArrowheads="1"/>
          </p:cNvSpPr>
          <p:nvPr/>
        </p:nvSpPr>
        <p:spPr bwMode="auto">
          <a:xfrm>
            <a:off x="838200" y="914400"/>
            <a:ext cx="2743200" cy="366713"/>
          </a:xfrm>
          <a:prstGeom prst="rect">
            <a:avLst/>
          </a:prstGeom>
          <a:noFill/>
          <a:ln w="9525">
            <a:noFill/>
            <a:miter lim="800000"/>
            <a:headEnd/>
            <a:tailEnd/>
          </a:ln>
        </p:spPr>
        <p:txBody>
          <a:bodyPr>
            <a:spAutoFit/>
          </a:bodyPr>
          <a:lstStyle/>
          <a:p>
            <a:pPr algn="r" rtl="1" eaLnBrk="1" hangingPunct="1">
              <a:spcBef>
                <a:spcPct val="50000"/>
              </a:spcBef>
            </a:pPr>
            <a:endParaRPr lang="fa-IR">
              <a:cs typeface="Arial" charset="0"/>
            </a:endParaRPr>
          </a:p>
        </p:txBody>
      </p:sp>
      <p:grpSp>
        <p:nvGrpSpPr>
          <p:cNvPr id="2" name="Group 4"/>
          <p:cNvGrpSpPr>
            <a:grpSpLocks/>
          </p:cNvGrpSpPr>
          <p:nvPr/>
        </p:nvGrpSpPr>
        <p:grpSpPr bwMode="auto">
          <a:xfrm>
            <a:off x="266700" y="228600"/>
            <a:ext cx="3009900" cy="6096000"/>
            <a:chOff x="2304" y="240"/>
            <a:chExt cx="816" cy="3888"/>
          </a:xfrm>
        </p:grpSpPr>
        <p:sp>
          <p:nvSpPr>
            <p:cNvPr id="9221" name="Oval 5"/>
            <p:cNvSpPr>
              <a:spLocks noChangeArrowheads="1"/>
            </p:cNvSpPr>
            <p:nvPr/>
          </p:nvSpPr>
          <p:spPr bwMode="auto">
            <a:xfrm>
              <a:off x="2304" y="3456"/>
              <a:ext cx="768" cy="672"/>
            </a:xfrm>
            <a:prstGeom prst="ellipse">
              <a:avLst/>
            </a:prstGeom>
            <a:solidFill>
              <a:srgbClr val="FFCC00"/>
            </a:solidFill>
            <a:ln w="9525">
              <a:solidFill>
                <a:schemeClr val="tx1"/>
              </a:solidFill>
              <a:round/>
              <a:headEnd/>
              <a:tailEnd/>
            </a:ln>
          </p:spPr>
          <p:txBody>
            <a:bodyPr wrap="none" anchor="ctr"/>
            <a:lstStyle/>
            <a:p>
              <a:pPr algn="ctr" eaLnBrk="1" hangingPunct="1"/>
              <a:r>
                <a:rPr lang="fa-IR" sz="2800" b="1">
                  <a:solidFill>
                    <a:schemeClr val="bg1"/>
                  </a:solidFill>
                  <a:latin typeface="Times New Roman" pitchFamily="18" charset="0"/>
                  <a:cs typeface="Arial" charset="0"/>
                </a:rPr>
                <a:t>مشتريان</a:t>
              </a:r>
              <a:endParaRPr lang="en-US" sz="2800" b="1">
                <a:solidFill>
                  <a:schemeClr val="bg1"/>
                </a:solidFill>
                <a:latin typeface="Times New Roman" pitchFamily="18" charset="0"/>
                <a:cs typeface="Arial" charset="0"/>
              </a:endParaRPr>
            </a:p>
          </p:txBody>
        </p:sp>
        <p:sp>
          <p:nvSpPr>
            <p:cNvPr id="9222" name="AutoShape 6"/>
            <p:cNvSpPr>
              <a:spLocks noChangeArrowheads="1"/>
            </p:cNvSpPr>
            <p:nvPr/>
          </p:nvSpPr>
          <p:spPr bwMode="auto">
            <a:xfrm rot="-5400000">
              <a:off x="2448" y="1200"/>
              <a:ext cx="912" cy="336"/>
            </a:xfrm>
            <a:prstGeom prst="rightArrow">
              <a:avLst>
                <a:gd name="adj1" fmla="val 50000"/>
                <a:gd name="adj2" fmla="val 67857"/>
              </a:avLst>
            </a:prstGeom>
            <a:solidFill>
              <a:srgbClr val="99CCFF"/>
            </a:solidFill>
            <a:ln w="9525">
              <a:solidFill>
                <a:schemeClr val="tx1"/>
              </a:solidFill>
              <a:miter lim="800000"/>
              <a:headEnd/>
              <a:tailEnd/>
            </a:ln>
          </p:spPr>
          <p:txBody>
            <a:bodyPr wrap="none" anchor="ctr"/>
            <a:lstStyle/>
            <a:p>
              <a:pPr algn="ctr" rtl="1" eaLnBrk="1" hangingPunct="1"/>
              <a:r>
                <a:rPr lang="fa-IR" b="1">
                  <a:latin typeface="Times New Roman" pitchFamily="18" charset="0"/>
                  <a:cs typeface="Arial" charset="0"/>
                </a:rPr>
                <a:t>دریافت اطلاعات</a:t>
              </a:r>
              <a:endParaRPr lang="en-US" b="1">
                <a:latin typeface="Times New Roman" pitchFamily="18" charset="0"/>
                <a:cs typeface="Arial" charset="0"/>
              </a:endParaRPr>
            </a:p>
          </p:txBody>
        </p:sp>
        <p:sp>
          <p:nvSpPr>
            <p:cNvPr id="9223" name="AutoShape 7"/>
            <p:cNvSpPr>
              <a:spLocks noChangeArrowheads="1"/>
            </p:cNvSpPr>
            <p:nvPr/>
          </p:nvSpPr>
          <p:spPr bwMode="auto">
            <a:xfrm rot="-5400000">
              <a:off x="2136" y="2856"/>
              <a:ext cx="864" cy="336"/>
            </a:xfrm>
            <a:prstGeom prst="leftArrow">
              <a:avLst>
                <a:gd name="adj1" fmla="val 50000"/>
                <a:gd name="adj2" fmla="val 64286"/>
              </a:avLst>
            </a:prstGeom>
            <a:solidFill>
              <a:srgbClr val="99CCFF"/>
            </a:solidFill>
            <a:ln w="9525">
              <a:solidFill>
                <a:schemeClr val="tx1"/>
              </a:solidFill>
              <a:miter lim="800000"/>
              <a:headEnd/>
              <a:tailEnd/>
            </a:ln>
          </p:spPr>
          <p:txBody>
            <a:bodyPr wrap="none" anchor="ctr"/>
            <a:lstStyle/>
            <a:p>
              <a:pPr algn="ctr" rtl="1" eaLnBrk="1" hangingPunct="1"/>
              <a:r>
                <a:rPr lang="fa-IR" b="1">
                  <a:latin typeface="Times New Roman" pitchFamily="18" charset="0"/>
                  <a:cs typeface="Arial" charset="0"/>
                </a:rPr>
                <a:t>ارسال اطلاعات</a:t>
              </a:r>
              <a:endParaRPr lang="en-US" b="1">
                <a:latin typeface="Times New Roman" pitchFamily="18" charset="0"/>
                <a:cs typeface="Arial" charset="0"/>
              </a:endParaRPr>
            </a:p>
          </p:txBody>
        </p:sp>
        <p:sp>
          <p:nvSpPr>
            <p:cNvPr id="9224" name="Oval 8"/>
            <p:cNvSpPr>
              <a:spLocks noChangeArrowheads="1"/>
            </p:cNvSpPr>
            <p:nvPr/>
          </p:nvSpPr>
          <p:spPr bwMode="auto">
            <a:xfrm>
              <a:off x="2352" y="1872"/>
              <a:ext cx="768" cy="672"/>
            </a:xfrm>
            <a:prstGeom prst="ellipse">
              <a:avLst/>
            </a:prstGeom>
            <a:solidFill>
              <a:srgbClr val="FFCC00"/>
            </a:solidFill>
            <a:ln w="9525">
              <a:solidFill>
                <a:schemeClr val="tx1"/>
              </a:solidFill>
              <a:round/>
              <a:headEnd/>
              <a:tailEnd/>
            </a:ln>
          </p:spPr>
          <p:txBody>
            <a:bodyPr wrap="none" anchor="ctr"/>
            <a:lstStyle/>
            <a:p>
              <a:pPr algn="ctr" eaLnBrk="1" hangingPunct="1"/>
              <a:r>
                <a:rPr lang="fa-IR" sz="2400" b="1">
                  <a:solidFill>
                    <a:schemeClr val="bg1"/>
                  </a:solidFill>
                  <a:latin typeface="Times New Roman" pitchFamily="18" charset="0"/>
                  <a:cs typeface="Arial" charset="0"/>
                </a:rPr>
                <a:t>روابط عمومی</a:t>
              </a:r>
              <a:endParaRPr lang="en-US" sz="2400" b="1">
                <a:solidFill>
                  <a:schemeClr val="bg1"/>
                </a:solidFill>
                <a:latin typeface="Times New Roman" pitchFamily="18" charset="0"/>
                <a:cs typeface="Arial" charset="0"/>
              </a:endParaRPr>
            </a:p>
          </p:txBody>
        </p:sp>
        <p:sp>
          <p:nvSpPr>
            <p:cNvPr id="9225" name="Oval 9"/>
            <p:cNvSpPr>
              <a:spLocks noChangeArrowheads="1"/>
            </p:cNvSpPr>
            <p:nvPr/>
          </p:nvSpPr>
          <p:spPr bwMode="auto">
            <a:xfrm>
              <a:off x="2352" y="240"/>
              <a:ext cx="768" cy="672"/>
            </a:xfrm>
            <a:prstGeom prst="ellipse">
              <a:avLst/>
            </a:prstGeom>
            <a:solidFill>
              <a:srgbClr val="FFCC00"/>
            </a:solidFill>
            <a:ln w="9525">
              <a:solidFill>
                <a:schemeClr val="tx1"/>
              </a:solidFill>
              <a:round/>
              <a:headEnd/>
              <a:tailEnd/>
            </a:ln>
          </p:spPr>
          <p:txBody>
            <a:bodyPr wrap="none" anchor="ctr"/>
            <a:lstStyle/>
            <a:p>
              <a:pPr algn="ctr" eaLnBrk="1" hangingPunct="1"/>
              <a:r>
                <a:rPr lang="fa-IR" sz="2800" b="1">
                  <a:solidFill>
                    <a:schemeClr val="bg1"/>
                  </a:solidFill>
                  <a:latin typeface="Times New Roman" pitchFamily="18" charset="0"/>
                  <a:cs typeface="Arial" charset="0"/>
                </a:rPr>
                <a:t>سازمان</a:t>
              </a:r>
              <a:endParaRPr lang="en-US" sz="2800" b="1">
                <a:solidFill>
                  <a:schemeClr val="bg1"/>
                </a:solidFill>
                <a:latin typeface="Times New Roman" pitchFamily="18" charset="0"/>
                <a:cs typeface="Arial" charset="0"/>
              </a:endParaRPr>
            </a:p>
          </p:txBody>
        </p:sp>
        <p:sp>
          <p:nvSpPr>
            <p:cNvPr id="9226" name="AutoShape 10"/>
            <p:cNvSpPr>
              <a:spLocks noChangeArrowheads="1"/>
            </p:cNvSpPr>
            <p:nvPr/>
          </p:nvSpPr>
          <p:spPr bwMode="auto">
            <a:xfrm rot="-5400000">
              <a:off x="2448" y="2832"/>
              <a:ext cx="864" cy="288"/>
            </a:xfrm>
            <a:prstGeom prst="rightArrow">
              <a:avLst>
                <a:gd name="adj1" fmla="val 50000"/>
                <a:gd name="adj2" fmla="val 75000"/>
              </a:avLst>
            </a:prstGeom>
            <a:solidFill>
              <a:srgbClr val="99CCFF"/>
            </a:solidFill>
            <a:ln w="9525">
              <a:solidFill>
                <a:schemeClr val="tx1"/>
              </a:solidFill>
              <a:miter lim="800000"/>
              <a:headEnd/>
              <a:tailEnd/>
            </a:ln>
          </p:spPr>
          <p:txBody>
            <a:bodyPr wrap="none" anchor="ctr"/>
            <a:lstStyle/>
            <a:p>
              <a:pPr algn="ctr" rtl="1" eaLnBrk="1" hangingPunct="1"/>
              <a:r>
                <a:rPr lang="fa-IR" b="1">
                  <a:latin typeface="Times New Roman" pitchFamily="18" charset="0"/>
                  <a:cs typeface="Arial" charset="0"/>
                </a:rPr>
                <a:t>دریافت</a:t>
              </a:r>
              <a:r>
                <a:rPr lang="fa-IR" b="1">
                  <a:solidFill>
                    <a:schemeClr val="bg1"/>
                  </a:solidFill>
                  <a:latin typeface="Times New Roman" pitchFamily="18" charset="0"/>
                  <a:cs typeface="Arial" charset="0"/>
                </a:rPr>
                <a:t> </a:t>
              </a:r>
              <a:r>
                <a:rPr lang="fa-IR" b="1">
                  <a:latin typeface="Times New Roman" pitchFamily="18" charset="0"/>
                  <a:cs typeface="Arial" charset="0"/>
                </a:rPr>
                <a:t>اطلاعات</a:t>
              </a:r>
              <a:endParaRPr lang="en-US" b="1">
                <a:latin typeface="Times New Roman" pitchFamily="18" charset="0"/>
                <a:cs typeface="Arial" charset="0"/>
              </a:endParaRPr>
            </a:p>
          </p:txBody>
        </p:sp>
        <p:sp>
          <p:nvSpPr>
            <p:cNvPr id="9227" name="AutoShape 11"/>
            <p:cNvSpPr>
              <a:spLocks noChangeArrowheads="1"/>
            </p:cNvSpPr>
            <p:nvPr/>
          </p:nvSpPr>
          <p:spPr bwMode="auto">
            <a:xfrm rot="-5400000">
              <a:off x="2136" y="1224"/>
              <a:ext cx="912" cy="384"/>
            </a:xfrm>
            <a:prstGeom prst="leftArrow">
              <a:avLst>
                <a:gd name="adj1" fmla="val 50000"/>
                <a:gd name="adj2" fmla="val 59375"/>
              </a:avLst>
            </a:prstGeom>
            <a:solidFill>
              <a:srgbClr val="99CCFF"/>
            </a:solidFill>
            <a:ln w="9525">
              <a:solidFill>
                <a:schemeClr val="tx1"/>
              </a:solidFill>
              <a:miter lim="800000"/>
              <a:headEnd/>
              <a:tailEnd/>
            </a:ln>
          </p:spPr>
          <p:txBody>
            <a:bodyPr wrap="none" anchor="ctr"/>
            <a:lstStyle/>
            <a:p>
              <a:pPr algn="ctr" rtl="1" eaLnBrk="1" hangingPunct="1"/>
              <a:r>
                <a:rPr lang="fa-IR" b="1">
                  <a:latin typeface="Times New Roman" pitchFamily="18" charset="0"/>
                  <a:cs typeface="Arial" charset="0"/>
                </a:rPr>
                <a:t>ارسال اطلاعات</a:t>
              </a:r>
              <a:endParaRPr lang="en-US" b="1">
                <a:latin typeface="Times New Roman" pitchFamily="18" charset="0"/>
                <a:cs typeface="Arial" charset="0"/>
              </a:endParaRPr>
            </a:p>
          </p:txBody>
        </p:sp>
      </p:grpSp>
    </p:spTree>
  </p:cSld>
  <p:clrMapOvr>
    <a:masterClrMapping/>
  </p:clrMapOvr>
  <p:transition>
    <p:pull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371600" y="381000"/>
            <a:ext cx="6019800" cy="5715000"/>
            <a:chOff x="1536" y="624"/>
            <a:chExt cx="2736" cy="2736"/>
          </a:xfrm>
        </p:grpSpPr>
        <p:sp>
          <p:nvSpPr>
            <p:cNvPr id="10243" name="AutoShape 4"/>
            <p:cNvSpPr>
              <a:spLocks noChangeArrowheads="1"/>
            </p:cNvSpPr>
            <p:nvPr/>
          </p:nvSpPr>
          <p:spPr bwMode="auto">
            <a:xfrm>
              <a:off x="2208" y="624"/>
              <a:ext cx="1392" cy="624"/>
            </a:xfrm>
            <a:prstGeom prst="flowChartExtract">
              <a:avLst/>
            </a:prstGeom>
            <a:solidFill>
              <a:schemeClr val="accent1"/>
            </a:solidFill>
            <a:ln w="9525">
              <a:solidFill>
                <a:schemeClr val="tx1"/>
              </a:solidFill>
              <a:miter lim="800000"/>
              <a:headEnd/>
              <a:tailEnd/>
            </a:ln>
          </p:spPr>
          <p:txBody>
            <a:bodyPr wrap="none" anchor="ctr"/>
            <a:lstStyle/>
            <a:p>
              <a:pPr algn="ctr" rtl="1"/>
              <a:r>
                <a:rPr lang="fa-IR" sz="2400" b="1">
                  <a:cs typeface="Arial" charset="0"/>
                </a:rPr>
                <a:t>ارزيابي</a:t>
              </a:r>
              <a:endParaRPr lang="en-US" sz="2400" b="1">
                <a:cs typeface="Arial" charset="0"/>
              </a:endParaRPr>
            </a:p>
          </p:txBody>
        </p:sp>
        <p:sp>
          <p:nvSpPr>
            <p:cNvPr id="10244" name="AutoShape 5"/>
            <p:cNvSpPr>
              <a:spLocks noChangeArrowheads="1"/>
            </p:cNvSpPr>
            <p:nvPr/>
          </p:nvSpPr>
          <p:spPr bwMode="auto">
            <a:xfrm rot="10800000">
              <a:off x="2208" y="2736"/>
              <a:ext cx="1392" cy="624"/>
            </a:xfrm>
            <a:prstGeom prst="flowChartExtract">
              <a:avLst/>
            </a:prstGeom>
            <a:solidFill>
              <a:schemeClr val="accent1"/>
            </a:solidFill>
            <a:ln w="9525">
              <a:solidFill>
                <a:schemeClr val="tx1"/>
              </a:solidFill>
              <a:miter lim="800000"/>
              <a:headEnd/>
              <a:tailEnd/>
            </a:ln>
          </p:spPr>
          <p:txBody>
            <a:bodyPr rot="10800000" wrap="none" anchor="ctr"/>
            <a:lstStyle/>
            <a:p>
              <a:pPr algn="ctr" rtl="1"/>
              <a:r>
                <a:rPr lang="fa-IR" sz="2400" b="1">
                  <a:cs typeface="Arial" charset="0"/>
                </a:rPr>
                <a:t>برنامه ريزي</a:t>
              </a:r>
              <a:endParaRPr lang="en-US" sz="2400" b="1">
                <a:cs typeface="Arial" charset="0"/>
              </a:endParaRPr>
            </a:p>
          </p:txBody>
        </p:sp>
        <p:sp>
          <p:nvSpPr>
            <p:cNvPr id="10245" name="AutoShape 6"/>
            <p:cNvSpPr>
              <a:spLocks noChangeArrowheads="1"/>
            </p:cNvSpPr>
            <p:nvPr/>
          </p:nvSpPr>
          <p:spPr bwMode="auto">
            <a:xfrm rot="-5400000">
              <a:off x="1152" y="1680"/>
              <a:ext cx="1392" cy="624"/>
            </a:xfrm>
            <a:prstGeom prst="flowChartExtract">
              <a:avLst/>
            </a:prstGeom>
            <a:solidFill>
              <a:schemeClr val="accent1"/>
            </a:solidFill>
            <a:ln w="9525">
              <a:solidFill>
                <a:schemeClr val="tx1"/>
              </a:solidFill>
              <a:miter lim="800000"/>
              <a:headEnd/>
              <a:tailEnd/>
            </a:ln>
          </p:spPr>
          <p:txBody>
            <a:bodyPr vert="eaVert" wrap="none" anchor="ctr"/>
            <a:lstStyle/>
            <a:p>
              <a:pPr algn="ctr" rtl="1"/>
              <a:r>
                <a:rPr lang="fa-IR" sz="2400" b="1">
                  <a:cs typeface="Arial" charset="0"/>
                </a:rPr>
                <a:t>اجرا</a:t>
              </a:r>
              <a:endParaRPr lang="en-US" sz="2400" b="1">
                <a:cs typeface="Arial" charset="0"/>
              </a:endParaRPr>
            </a:p>
          </p:txBody>
        </p:sp>
        <p:sp>
          <p:nvSpPr>
            <p:cNvPr id="10246" name="AutoShape 7"/>
            <p:cNvSpPr>
              <a:spLocks noChangeArrowheads="1"/>
            </p:cNvSpPr>
            <p:nvPr/>
          </p:nvSpPr>
          <p:spPr bwMode="auto">
            <a:xfrm rot="5400000">
              <a:off x="3264" y="1680"/>
              <a:ext cx="1392" cy="624"/>
            </a:xfrm>
            <a:prstGeom prst="flowChartExtract">
              <a:avLst/>
            </a:prstGeom>
            <a:solidFill>
              <a:schemeClr val="accent1"/>
            </a:solidFill>
            <a:ln w="9525">
              <a:solidFill>
                <a:schemeClr val="tx1"/>
              </a:solidFill>
              <a:miter lim="800000"/>
              <a:headEnd/>
              <a:tailEnd/>
            </a:ln>
          </p:spPr>
          <p:txBody>
            <a:bodyPr rot="10800000" vert="eaVert" wrap="none" anchor="ctr"/>
            <a:lstStyle/>
            <a:p>
              <a:pPr algn="ctr" rtl="1"/>
              <a:r>
                <a:rPr lang="fa-IR" sz="2400" b="1">
                  <a:cs typeface="Arial" charset="0"/>
                </a:rPr>
                <a:t>تحقيق</a:t>
              </a:r>
              <a:endParaRPr lang="en-US" sz="2400" b="1">
                <a:cs typeface="Arial" charset="0"/>
              </a:endParaRPr>
            </a:p>
          </p:txBody>
        </p:sp>
        <p:sp>
          <p:nvSpPr>
            <p:cNvPr id="10247" name="Rectangle 8"/>
            <p:cNvSpPr>
              <a:spLocks noChangeArrowheads="1"/>
            </p:cNvSpPr>
            <p:nvPr/>
          </p:nvSpPr>
          <p:spPr bwMode="auto">
            <a:xfrm>
              <a:off x="2274" y="1356"/>
              <a:ext cx="1248" cy="1248"/>
            </a:xfrm>
            <a:prstGeom prst="rect">
              <a:avLst/>
            </a:prstGeom>
            <a:solidFill>
              <a:srgbClr val="FFFFFF"/>
            </a:solidFill>
            <a:ln w="9525">
              <a:solidFill>
                <a:schemeClr val="tx1"/>
              </a:solidFill>
              <a:miter lim="800000"/>
              <a:headEnd/>
              <a:tailEnd/>
            </a:ln>
          </p:spPr>
          <p:txBody>
            <a:bodyPr wrap="none" anchor="ctr"/>
            <a:lstStyle/>
            <a:p>
              <a:pPr algn="ctr" rtl="1"/>
              <a:r>
                <a:rPr lang="fa-IR" sz="3200" b="1">
                  <a:solidFill>
                    <a:srgbClr val="080808"/>
                  </a:solidFill>
                  <a:cs typeface="Arial" charset="0"/>
                </a:rPr>
                <a:t>مديريت </a:t>
              </a:r>
            </a:p>
            <a:p>
              <a:pPr algn="ctr" rtl="1"/>
              <a:r>
                <a:rPr lang="fa-IR" sz="3200" b="1">
                  <a:solidFill>
                    <a:srgbClr val="080808"/>
                  </a:solidFill>
                  <a:cs typeface="Arial" charset="0"/>
                </a:rPr>
                <a:t>افكارعمومي</a:t>
              </a:r>
              <a:endParaRPr lang="en-US" sz="3200" b="1">
                <a:solidFill>
                  <a:srgbClr val="080808"/>
                </a:solidFill>
                <a:cs typeface="Arial" charset="0"/>
              </a:endParaRPr>
            </a:p>
          </p:txBody>
        </p:sp>
      </p:gr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Documents and Settings\Azade\My Documents\My Pictures\4284question-mark3a.jpg"/>
          <p:cNvPicPr>
            <a:picLocks noGrp="1" noChangeAspect="1" noChangeArrowheads="1"/>
          </p:cNvPicPr>
          <p:nvPr>
            <p:ph type="body" idx="1"/>
          </p:nvPr>
        </p:nvPicPr>
        <p:blipFill>
          <a:blip r:embed="rId2">
            <a:clrChange>
              <a:clrFrom>
                <a:srgbClr val="E6E6E6"/>
              </a:clrFrom>
              <a:clrTo>
                <a:srgbClr val="E6E6E6">
                  <a:alpha val="0"/>
                </a:srgbClr>
              </a:clrTo>
            </a:clrChange>
          </a:blip>
          <a:srcRect/>
          <a:stretch>
            <a:fillRect/>
          </a:stretch>
        </p:blipFill>
        <p:spPr>
          <a:xfrm>
            <a:off x="166688" y="152400"/>
            <a:ext cx="4633912" cy="6248400"/>
          </a:xfr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0" y="838200"/>
            <a:ext cx="3810000" cy="4525963"/>
          </a:xfrm>
        </p:spPr>
        <p:txBody>
          <a:bodyPr>
            <a:normAutofit fontScale="62500" lnSpcReduction="20000"/>
          </a:bodyPr>
          <a:lstStyle/>
          <a:p>
            <a:pPr lvl="0" algn="r" rtl="1"/>
            <a:r>
              <a:rPr lang="fa-IR" b="1" dirty="0" smtClean="0"/>
              <a:t>نوآوری و تغییر</a:t>
            </a:r>
            <a:endParaRPr lang="en-US" dirty="0" smtClean="0"/>
          </a:p>
          <a:p>
            <a:pPr lvl="0" algn="r" rtl="1"/>
            <a:r>
              <a:rPr lang="fa-IR" b="1" dirty="0" smtClean="0"/>
              <a:t>مشارکت عمومی (سیاسی)</a:t>
            </a:r>
            <a:endParaRPr lang="en-US" dirty="0" smtClean="0"/>
          </a:p>
          <a:p>
            <a:pPr lvl="0" algn="r" rtl="1"/>
            <a:r>
              <a:rPr lang="fa-IR" b="1" dirty="0" smtClean="0"/>
              <a:t>توزیع عادلانه ثروت</a:t>
            </a:r>
            <a:endParaRPr lang="en-US" dirty="0" smtClean="0"/>
          </a:p>
          <a:p>
            <a:pPr lvl="0" algn="r" rtl="1"/>
            <a:r>
              <a:rPr lang="fa-IR" b="1" dirty="0" smtClean="0"/>
              <a:t>توزیع قدرت (سیاسی)</a:t>
            </a:r>
            <a:endParaRPr lang="en-US" dirty="0" smtClean="0"/>
          </a:p>
          <a:p>
            <a:pPr lvl="0" algn="r" rtl="1"/>
            <a:r>
              <a:rPr lang="fa-IR" b="1" dirty="0" smtClean="0"/>
              <a:t>پاسخگویی به دیگران</a:t>
            </a:r>
            <a:endParaRPr lang="en-US" dirty="0" smtClean="0"/>
          </a:p>
          <a:p>
            <a:pPr lvl="0" algn="r" rtl="1"/>
            <a:r>
              <a:rPr lang="fa-IR" b="1" dirty="0" smtClean="0"/>
              <a:t>آزادی بیان (سیاسی)</a:t>
            </a:r>
            <a:endParaRPr lang="en-US" dirty="0" smtClean="0"/>
          </a:p>
          <a:p>
            <a:pPr lvl="0" algn="r" rtl="1"/>
            <a:r>
              <a:rPr lang="fa-IR" b="1" dirty="0" smtClean="0"/>
              <a:t>یکپارچگی اجتماعی</a:t>
            </a:r>
            <a:endParaRPr lang="en-US" dirty="0" smtClean="0"/>
          </a:p>
          <a:p>
            <a:pPr lvl="0" algn="r" rtl="1"/>
            <a:r>
              <a:rPr lang="fa-IR" b="1" dirty="0" smtClean="0"/>
              <a:t>جامعه پذیری</a:t>
            </a:r>
            <a:endParaRPr lang="en-US" dirty="0" smtClean="0"/>
          </a:p>
          <a:p>
            <a:pPr lvl="0" algn="r" rtl="1"/>
            <a:r>
              <a:rPr lang="fa-IR" b="1" dirty="0" smtClean="0"/>
              <a:t>قانون مندی (اجتماعی)</a:t>
            </a:r>
            <a:endParaRPr lang="en-US" dirty="0" smtClean="0"/>
          </a:p>
          <a:p>
            <a:pPr lvl="0" algn="r" rtl="1"/>
            <a:r>
              <a:rPr lang="fa-IR" b="1" dirty="0" smtClean="0"/>
              <a:t>توسعه امید</a:t>
            </a:r>
            <a:endParaRPr lang="en-US" dirty="0" smtClean="0"/>
          </a:p>
          <a:p>
            <a:pPr lvl="0" algn="r" rtl="1"/>
            <a:r>
              <a:rPr lang="fa-IR" b="1" dirty="0" smtClean="0"/>
              <a:t>عقلانی بودن جامعه</a:t>
            </a:r>
            <a:endParaRPr lang="en-US" dirty="0" smtClean="0"/>
          </a:p>
          <a:p>
            <a:pPr lvl="0" algn="r" rtl="1"/>
            <a:r>
              <a:rPr lang="fa-IR" b="1" dirty="0" smtClean="0"/>
              <a:t>شایسته سالاری</a:t>
            </a:r>
          </a:p>
          <a:p>
            <a:pPr lvl="0" algn="r" rtl="1"/>
            <a:r>
              <a:rPr lang="fa-IR" b="1" dirty="0" smtClean="0"/>
              <a:t>تفاهم (فرهنگی)</a:t>
            </a:r>
          </a:p>
          <a:p>
            <a:pPr lvl="0" algn="r" rtl="1"/>
            <a:r>
              <a:rPr lang="fa-IR" b="1" dirty="0" smtClean="0"/>
              <a:t>همدلی (فرهنگی)</a:t>
            </a:r>
            <a:endParaRPr lang="en-US" dirty="0" smtClean="0"/>
          </a:p>
          <a:p>
            <a:pPr algn="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a:solidFill>
            <a:srgbClr val="FFFFCC"/>
          </a:solidFill>
        </p:spPr>
        <p:txBody>
          <a:bodyPr/>
          <a:lstStyle/>
          <a:p>
            <a:pPr eaLnBrk="1" hangingPunct="1"/>
            <a:r>
              <a:rPr lang="ar-SA" sz="4100" b="1" dirty="0" smtClean="0"/>
              <a:t>انواع توسعه </a:t>
            </a:r>
            <a:endParaRPr lang="en-US" sz="4100" b="1" dirty="0" smtClean="0"/>
          </a:p>
        </p:txBody>
      </p:sp>
      <p:sp>
        <p:nvSpPr>
          <p:cNvPr id="28675" name="Rectangle 3"/>
          <p:cNvSpPr>
            <a:spLocks noGrp="1" noChangeArrowheads="1"/>
          </p:cNvSpPr>
          <p:nvPr>
            <p:ph type="body" idx="1"/>
          </p:nvPr>
        </p:nvSpPr>
        <p:spPr/>
        <p:txBody>
          <a:bodyPr>
            <a:normAutofit fontScale="85000" lnSpcReduction="20000"/>
          </a:bodyPr>
          <a:lstStyle/>
          <a:p>
            <a:pPr algn="r" rtl="1">
              <a:buNone/>
            </a:pPr>
            <a:r>
              <a:rPr lang="fa-IR" sz="2400" b="1" dirty="0" smtClean="0"/>
              <a:t>1</a:t>
            </a:r>
            <a:r>
              <a:rPr lang="ar-SA" sz="2400" b="1" dirty="0" smtClean="0"/>
              <a:t>ـ توسعه درون زا </a:t>
            </a:r>
            <a:endParaRPr lang="fa-IR" sz="2400" b="1" dirty="0" smtClean="0"/>
          </a:p>
          <a:p>
            <a:pPr algn="r" rtl="1">
              <a:buNone/>
            </a:pPr>
            <a:r>
              <a:rPr lang="ar-SA" sz="2400" dirty="0" smtClean="0"/>
              <a:t>در توسعه درون‌زا از رشدی صحبت به میان می‌آید که نتیجه عملکرد داخلی نظام اجتماعی است. این نوع رشد با عملیات عمدتاً اقتصادی پیچیده‌ای به دست می‌آید و نتیجه تلاش اقتصادی، به ویژه صنعتی جامعه است. </a:t>
            </a:r>
            <a:endParaRPr lang="fa-IR" sz="2400" dirty="0" smtClean="0"/>
          </a:p>
          <a:p>
            <a:pPr algn="justLow" rtl="1">
              <a:lnSpc>
                <a:spcPct val="150000"/>
              </a:lnSpc>
              <a:buNone/>
            </a:pPr>
            <a:r>
              <a:rPr lang="fa-IR" sz="2400" b="1" dirty="0" smtClean="0"/>
              <a:t>2</a:t>
            </a:r>
            <a:r>
              <a:rPr lang="ar-SA" sz="2400" b="1" dirty="0" smtClean="0"/>
              <a:t>ـ توسعه برون‌زا </a:t>
            </a:r>
            <a:endParaRPr lang="fa-IR" sz="2400" b="1" dirty="0" smtClean="0"/>
          </a:p>
          <a:p>
            <a:pPr algn="r" rtl="1">
              <a:buNone/>
            </a:pPr>
            <a:r>
              <a:rPr lang="ar-SA" sz="2400" dirty="0" smtClean="0"/>
              <a:t>این الگو منشاء و جهتگ</a:t>
            </a:r>
            <a:r>
              <a:rPr lang="fa-IR" sz="2400" dirty="0" smtClean="0"/>
              <a:t> </a:t>
            </a:r>
            <a:r>
              <a:rPr lang="ar-SA" sz="2400" dirty="0" smtClean="0"/>
              <a:t>یری خارجی و بیرونی دارد و الگویی تقلیدی است که براساس آن کشورهای توسعه نیافته باید از همان الگوهای توسعه کشورهای توسعه یافته استفاده کنند. </a:t>
            </a:r>
            <a:endParaRPr lang="fa-IR" sz="2400" dirty="0" smtClean="0"/>
          </a:p>
          <a:p>
            <a:pPr algn="justLow" rtl="1">
              <a:lnSpc>
                <a:spcPct val="150000"/>
              </a:lnSpc>
              <a:buNone/>
            </a:pPr>
            <a:r>
              <a:rPr lang="fa-IR" sz="2400" b="1" dirty="0" smtClean="0"/>
              <a:t>3</a:t>
            </a:r>
            <a:r>
              <a:rPr lang="ar-SA" sz="2400" b="1" dirty="0" smtClean="0"/>
              <a:t>ـ توسعه ناموزون </a:t>
            </a:r>
            <a:endParaRPr lang="fa-IR" sz="2400" b="1" dirty="0" smtClean="0"/>
          </a:p>
          <a:p>
            <a:pPr algn="r" rtl="1">
              <a:buNone/>
            </a:pPr>
            <a:r>
              <a:rPr lang="ar-SA" sz="2400" dirty="0" smtClean="0"/>
              <a:t>هرگاه سخن از الگوی توسعه ناموزون به میان می‌آید، منظور توسعه‌ای است که در سه سطح خ</a:t>
            </a:r>
            <a:r>
              <a:rPr lang="fa-IR" sz="2400" dirty="0" smtClean="0"/>
              <a:t>ُ</a:t>
            </a:r>
            <a:r>
              <a:rPr lang="ar-SA" sz="2400" dirty="0" smtClean="0"/>
              <a:t>رد، میانه و کلان فاقد تعادل باشد. در سطح کلان، منظور این است که بین کشورهای توسعه یافته و کشورهای توسعه نیافته تعادل در فرایند توسعه وجود ندارد. </a:t>
            </a:r>
            <a:endParaRPr lang="fa-IR" sz="2400" dirty="0" smtClean="0"/>
          </a:p>
          <a:p>
            <a:pPr algn="justLow" rtl="1">
              <a:lnSpc>
                <a:spcPct val="150000"/>
              </a:lnSpc>
              <a:buNone/>
            </a:pPr>
            <a:r>
              <a:rPr lang="fa-IR" sz="2500" b="1" dirty="0" smtClean="0"/>
              <a:t>4</a:t>
            </a:r>
            <a:r>
              <a:rPr lang="ar-SA" sz="2500" b="1" dirty="0" smtClean="0"/>
              <a:t>ـ توسعه موزون </a:t>
            </a:r>
            <a:endParaRPr lang="fa-IR" sz="2500" b="1" dirty="0" smtClean="0"/>
          </a:p>
          <a:p>
            <a:pPr algn="r" rtl="1">
              <a:buNone/>
            </a:pPr>
            <a:r>
              <a:rPr lang="ar-SA" sz="2500" dirty="0" smtClean="0"/>
              <a:t>در این نوع توسعه، هیچ کدام از بخش‌های چهارگانه (اقتصادی، اجتماعی، سیاسی، فرهنگی) زیربنا یا روبنا به شمار نمی‌آیند که در نتیجه یکی از دیگری مهمتر جلوه کند.</a:t>
            </a:r>
            <a:endParaRPr lang="en-US" sz="2500" dirty="0" smtClean="0"/>
          </a:p>
          <a:p>
            <a:pPr algn="r" rtl="1">
              <a:buNone/>
            </a:pPr>
            <a:endParaRPr lang="en-US" sz="2400" dirty="0" smtClean="0"/>
          </a:p>
          <a:p>
            <a:pPr algn="r" rtl="1">
              <a:buNone/>
            </a:pPr>
            <a:endParaRPr lang="en-US" sz="2400" dirty="0" smtClean="0"/>
          </a:p>
          <a:p>
            <a:pPr algn="r" rtl="1">
              <a:buNone/>
            </a:pPr>
            <a:endParaRPr lang="fa-IR" sz="2400" dirty="0" smtClean="0"/>
          </a:p>
          <a:p>
            <a:pPr algn="r" rtl="1">
              <a:buNone/>
            </a:pPr>
            <a:endParaRPr lang="en-US" sz="2400" dirty="0" smtClean="0"/>
          </a:p>
          <a:p>
            <a:pPr algn="r" rtl="1" eaLnBrk="1" hangingPunct="1">
              <a:buFont typeface="Wingdings" pitchFamily="2" charset="2"/>
              <a:buNone/>
            </a:pPr>
            <a:endParaRPr 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a:solidFill>
            <a:srgbClr val="FFFFCC"/>
          </a:solidFill>
        </p:spPr>
        <p:txBody>
          <a:bodyPr/>
          <a:lstStyle/>
          <a:p>
            <a:pPr eaLnBrk="1" hangingPunct="1"/>
            <a:r>
              <a:rPr lang="ar-SA" sz="4100" b="1" dirty="0" smtClean="0"/>
              <a:t>انواع توسعه </a:t>
            </a:r>
            <a:endParaRPr lang="en-US" sz="4100" b="1" dirty="0" smtClean="0"/>
          </a:p>
        </p:txBody>
      </p:sp>
      <p:sp>
        <p:nvSpPr>
          <p:cNvPr id="28675" name="Rectangle 3"/>
          <p:cNvSpPr>
            <a:spLocks noGrp="1" noChangeArrowheads="1"/>
          </p:cNvSpPr>
          <p:nvPr>
            <p:ph type="body" idx="1"/>
          </p:nvPr>
        </p:nvSpPr>
        <p:spPr/>
        <p:txBody>
          <a:bodyPr>
            <a:normAutofit/>
          </a:bodyPr>
          <a:lstStyle/>
          <a:p>
            <a:pPr algn="justLow" rtl="1">
              <a:lnSpc>
                <a:spcPct val="150000"/>
              </a:lnSpc>
              <a:buNone/>
            </a:pPr>
            <a:r>
              <a:rPr lang="fa-IR" sz="2000" b="1" dirty="0" smtClean="0"/>
              <a:t>5</a:t>
            </a:r>
            <a:r>
              <a:rPr lang="ar-SA" sz="2000" b="1" dirty="0" smtClean="0"/>
              <a:t>ـ توسعه از بالا </a:t>
            </a:r>
            <a:endParaRPr lang="fa-IR" sz="2000" b="1" dirty="0" smtClean="0"/>
          </a:p>
          <a:p>
            <a:pPr algn="r" rtl="1">
              <a:lnSpc>
                <a:spcPct val="80000"/>
              </a:lnSpc>
              <a:buNone/>
            </a:pPr>
            <a:r>
              <a:rPr lang="ar-SA" sz="2000" dirty="0" smtClean="0"/>
              <a:t>یکی از معروفترین نظریه‌های این زمینه، تبیین‌های ویلفردو پارتو و موسکا</a:t>
            </a:r>
            <a:r>
              <a:rPr lang="fa-IR" sz="2000" dirty="0" smtClean="0"/>
              <a:t> ا</a:t>
            </a:r>
            <a:r>
              <a:rPr lang="ar-SA" sz="2000" dirty="0" smtClean="0"/>
              <a:t>ست که ت</a:t>
            </a:r>
            <a:r>
              <a:rPr lang="fa-IR" sz="2000" dirty="0" smtClean="0"/>
              <a:t>أ</a:t>
            </a:r>
            <a:r>
              <a:rPr lang="ar-SA" sz="2000" dirty="0" smtClean="0"/>
              <a:t>کید دارند  نخبگان عامل تغییر در جوامع‌اند و با دردست گرفتن قدرت قادرند از نخبگانی که قدرت ندارند استفاده کنند. </a:t>
            </a:r>
            <a:endParaRPr lang="fa-IR" sz="2000" dirty="0" smtClean="0"/>
          </a:p>
          <a:p>
            <a:pPr algn="justLow" rtl="1">
              <a:lnSpc>
                <a:spcPct val="150000"/>
              </a:lnSpc>
              <a:buNone/>
            </a:pPr>
            <a:r>
              <a:rPr lang="fa-IR" sz="2000" b="1" dirty="0" smtClean="0"/>
              <a:t>6</a:t>
            </a:r>
            <a:r>
              <a:rPr lang="ar-SA" sz="2000" b="1" dirty="0" smtClean="0"/>
              <a:t> ـ توسعه از پایین </a:t>
            </a:r>
            <a:endParaRPr lang="fa-IR" sz="2000" b="1" dirty="0" smtClean="0"/>
          </a:p>
          <a:p>
            <a:pPr algn="r" rtl="1">
              <a:lnSpc>
                <a:spcPct val="80000"/>
              </a:lnSpc>
              <a:buNone/>
            </a:pPr>
            <a:r>
              <a:rPr lang="ar-SA" sz="2000" dirty="0" smtClean="0"/>
              <a:t>معمولا، توسعه از پایین با انقلاب همراه است و مشارکت توده مردم و همگان از اصول نخستین آن است. توسعه از پایین یعنی تغییرات بنیادی. در این نوع دگرگونی، مشارکت جوانان در تحولات سهم مهمی دارد. </a:t>
            </a:r>
            <a:endParaRPr lang="fa-IR" sz="2000" dirty="0" smtClean="0"/>
          </a:p>
          <a:p>
            <a:pPr algn="r" rtl="1">
              <a:lnSpc>
                <a:spcPct val="80000"/>
              </a:lnSpc>
              <a:buNone/>
            </a:pPr>
            <a:r>
              <a:rPr lang="ar-SA" sz="2000" dirty="0" smtClean="0"/>
              <a:t>طرفداران توسعه از پایین، بر مشارکت همگانی در جریانات اقتصادی – اجتماعی تاکید می‌کنند. برای تحقق این مشارکت، تشکیل شوراها را ابزار اصلی مشارکت مردم در فرایند توسعه می‌دانند. </a:t>
            </a:r>
            <a:endParaRPr lang="en-US" sz="2000" dirty="0" smtClean="0"/>
          </a:p>
          <a:p>
            <a:pPr algn="r" rtl="1">
              <a:lnSpc>
                <a:spcPct val="80000"/>
              </a:lnSpc>
              <a:buNone/>
            </a:pPr>
            <a:endParaRPr lang="en-US" sz="2000" dirty="0" smtClean="0"/>
          </a:p>
          <a:p>
            <a:pPr algn="r" rtl="1">
              <a:lnSpc>
                <a:spcPct val="80000"/>
              </a:lnSpc>
              <a:buNone/>
            </a:pPr>
            <a:endParaRPr lang="en-US" sz="2000" dirty="0" smtClean="0"/>
          </a:p>
          <a:p>
            <a:pPr algn="r" rtl="1" eaLnBrk="1" hangingPunct="1">
              <a:buFont typeface="Wingdings" pitchFamily="2" charset="2"/>
              <a:buNone/>
            </a:pPr>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0" y="1066800"/>
          <a:ext cx="64770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414</TotalTime>
  <Words>2431</Words>
  <Application>Microsoft Office PowerPoint</Application>
  <PresentationFormat>On-screen Show (4:3)</PresentationFormat>
  <Paragraphs>254</Paragraphs>
  <Slides>53</Slides>
  <Notes>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   روابط عمومی و توسعه</vt:lpstr>
      <vt:lpstr>Slide 2</vt:lpstr>
      <vt:lpstr>Slide 3</vt:lpstr>
      <vt:lpstr>توسعه چیست؟</vt:lpstr>
      <vt:lpstr>Slide 5</vt:lpstr>
      <vt:lpstr>Slide 6</vt:lpstr>
      <vt:lpstr>انواع توسعه </vt:lpstr>
      <vt:lpstr>انواع توسعه </vt:lpstr>
      <vt:lpstr>Slide 9</vt:lpstr>
      <vt:lpstr>Slide 10</vt:lpstr>
      <vt:lpstr> تقدم ابعاد توسعه</vt:lpstr>
      <vt:lpstr> اركان توسعه</vt:lpstr>
      <vt:lpstr>موانع تغییر</vt:lpstr>
      <vt:lpstr>نظریه های توسعه</vt:lpstr>
      <vt:lpstr>نظریه های توسعه</vt:lpstr>
      <vt:lpstr>کارل مارکس </vt:lpstr>
      <vt:lpstr>جامعه توسعه نیافته</vt:lpstr>
      <vt:lpstr>جامعه توسعه یافته</vt:lpstr>
      <vt:lpstr>جامعه توسعه یافته چه ویژگیهایی دارد؟ </vt:lpstr>
      <vt:lpstr>تفاوت جامعه مدرن و مدنی چیست؟</vt:lpstr>
      <vt:lpstr>ارکان جامعه مدرن</vt:lpstr>
      <vt:lpstr> ارکان جامعه مدنی (افکار عمومی رکن اول جامعه مدنی)</vt:lpstr>
      <vt:lpstr>ارتباطات و توسعه</vt:lpstr>
      <vt:lpstr>Slide 24</vt:lpstr>
      <vt:lpstr>الف : ارتباطات توسعه بخش (خوش بینانه) الگوهای علت و معلولی(خطی) لرنر، شرام و راجرز</vt:lpstr>
      <vt:lpstr>دانیل لرنر</vt:lpstr>
      <vt:lpstr>پ: ارتباطات سلطه بخش (بدبینانه)</vt:lpstr>
      <vt:lpstr>Slide 28</vt:lpstr>
      <vt:lpstr>روابط عمومی چیست؟</vt:lpstr>
      <vt:lpstr>تحولات تاریخی روابط عمومی</vt:lpstr>
      <vt:lpstr>Slide 31</vt:lpstr>
      <vt:lpstr>Slide 32</vt:lpstr>
      <vt:lpstr>عصر ارتباطات تعاملي</vt:lpstr>
      <vt:lpstr>اينترنت ( بعنوان يك فضاي عمومي)   را نبايستي فقط بعنوان يك رسانه ارزيابي کنیم  </vt:lpstr>
      <vt:lpstr>کدام روابط عمومی می تواند به توسعه کمک کند؟</vt:lpstr>
      <vt:lpstr>تفکیک "روابط عمومی لی" و "روابط عمومی برنیز“</vt:lpstr>
      <vt:lpstr>روابط عمومی؛ ابزار سلطه يا توسعه</vt:lpstr>
      <vt:lpstr>Slide 38</vt:lpstr>
      <vt:lpstr>روابط عمومی توسعه بخش چیست؟</vt:lpstr>
      <vt:lpstr>روابط عمومی توسعه بخش چه ویژگیهایی دارد؟</vt:lpstr>
      <vt:lpstr>روابط عمومی توسعه یافته چه ویژگیهایی دارد؟</vt:lpstr>
      <vt:lpstr>Slide 42</vt:lpstr>
      <vt:lpstr>وظایف "روابط عمومی توسعه"  (سفیدی)</vt:lpstr>
      <vt:lpstr>وظایف روابط عمومی توسعه بخش چیست؟</vt:lpstr>
      <vt:lpstr>Slide 45</vt:lpstr>
      <vt:lpstr>Slide 46</vt:lpstr>
      <vt:lpstr>روابط عمومی، افكارعمومي و تولید فرهنگ  </vt:lpstr>
      <vt:lpstr>Slide 48</vt:lpstr>
      <vt:lpstr>عوامل اصلي توليد افكارعمومي</vt:lpstr>
      <vt:lpstr>Slide 50</vt:lpstr>
      <vt:lpstr>Slide 51</vt:lpstr>
      <vt:lpstr>Slide 52</vt:lpstr>
      <vt:lpstr>Slide 53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RAYAN</dc:creator>
  <cp:lastModifiedBy>Administrator</cp:lastModifiedBy>
  <cp:revision>113</cp:revision>
  <dcterms:created xsi:type="dcterms:W3CDTF">2006-08-16T00:00:00Z</dcterms:created>
  <dcterms:modified xsi:type="dcterms:W3CDTF">2016-02-10T08:55:13Z</dcterms:modified>
</cp:coreProperties>
</file>